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Glory"/>
      <p:regular r:id="rId48"/>
      <p:bold r:id="rId49"/>
      <p:italic r:id="rId50"/>
      <p:boldItalic r:id="rId51"/>
    </p:embeddedFont>
    <p:embeddedFont>
      <p:font typeface="Special Elit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itivvLpbsvDdPEiWFYaKO3zCAS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94968B-D0A9-42F4-8002-9895A21F47B7}">
  <a:tblStyle styleId="{AF94968B-D0A9-42F4-8002-9895A21F47B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lory-regular.fntdata"/><Relationship Id="rId47" Type="http://schemas.openxmlformats.org/officeDocument/2006/relationships/slide" Target="slides/slide42.xml"/><Relationship Id="rId49" Type="http://schemas.openxmlformats.org/officeDocument/2006/relationships/font" Target="fonts/Glor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lory-boldItalic.fntdata"/><Relationship Id="rId50" Type="http://schemas.openxmlformats.org/officeDocument/2006/relationships/font" Target="fonts/Glory-italic.fntdata"/><Relationship Id="rId53" Type="http://customschemas.google.com/relationships/presentationmetadata" Target="metadata"/><Relationship Id="rId52" Type="http://schemas.openxmlformats.org/officeDocument/2006/relationships/font" Target="fonts/SpecialElit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explosions+at+the+Fukushima+Daiichi+Nuclear+Power+Plant.&amp;rlz=1C1CHBF_en&amp;source=lnms&amp;tbm=vid&amp;sa=X&amp;ved=2ahUKEwiZoq7xscT8AhULS8AKHeWWCM4Q_AUoA3oECAEQBQ&amp;biw=1366&amp;bih=625&amp;dpr=1&amp;safe=active&amp;ssui=on#fpstate=ive&amp;vld=cid:27c77d63,vid:OO_w8tCn9gU"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3" name="Google Shape;1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0" name="Google Shape;1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3" name="Google Shape;23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d0e9df0f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d0e9df0f2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d0e9df0f2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0e9df0f2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d0e9df0f26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d0e9df0f26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google.com/search?q=explosions+at+the+Fukushima+Daiichi+Nuclear+Power+Plant.&amp;rlz=1C1CHBF_en&amp;source=lnms&amp;tbm=vid&amp;sa=X&amp;ved=2ahUKEwiZoq7xscT8AhULS8AKHeWWCM4Q_AUoA3oECAEQBQ&amp;biw=1366&amp;bih=625&amp;dpr=1&amp;safe=active&amp;ssui=on#fpstate=ive&amp;vld=cid:27c77d63,vid:OO_w8tCn9gU</a:t>
            </a:r>
            <a:endParaRPr/>
          </a:p>
          <a:p>
            <a:pPr indent="0" lvl="0" marL="0" rtl="0" algn="l">
              <a:spcBef>
                <a:spcPts val="0"/>
              </a:spcBef>
              <a:spcAft>
                <a:spcPts val="0"/>
              </a:spcAft>
              <a:buNone/>
            </a:pPr>
            <a:r>
              <a:t/>
            </a:r>
            <a:endParaRPr/>
          </a:p>
        </p:txBody>
      </p:sp>
      <p:sp>
        <p:nvSpPr>
          <p:cNvPr id="328" name="Google Shape;32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9" name="Google Shape;3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8" name="Google Shape;1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d0e9df0f26_0_1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1d0e9df0f26_0_1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1d0e9df0f26_0_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d0e9df0f26_0_4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d0e9df0f26_0_4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1d0e9df0f26_0_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d0e9df0f26_0_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ded background">
  <p:cSld name="Faded background">
    <p:bg>
      <p:bgPr>
        <a:blipFill>
          <a:blip r:embed="rId2">
            <a:alphaModFix/>
          </a:blip>
          <a:stretch>
            <a:fillRect/>
          </a:stretch>
        </a:blip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d0e9df0f26_0_1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1d0e9df0f26_0_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d0e9df0f26_0_2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d0e9df0f26_0_2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1d0e9df0f26_0_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d0e9df0f26_0_2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1d0e9df0f26_0_2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1d0e9df0f26_0_2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d0e9df0f26_0_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d0e9df0f26_0_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1d0e9df0f26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d0e9df0f26_0_3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1d0e9df0f26_0_3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d0e9df0f26_0_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d0e9df0f26_0_3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1d0e9df0f26_0_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d0e9df0f26_0_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1d0e9df0f26_0_4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1d0e9df0f26_0_4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d0e9df0f26_0_4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1d0e9df0f26_0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d0e9df0f26_0_4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1d0e9df0f26_0_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d0e9df0f26_0_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1d0e9df0f26_0_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1d0e9df0f26_0_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jpg"/><Relationship Id="rId4" Type="http://schemas.openxmlformats.org/officeDocument/2006/relationships/hyperlink" Target="https://youtu.be/Lxg38I0P7z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656498" y="4703975"/>
            <a:ext cx="7952127" cy="956140"/>
          </a:xfrm>
          <a:prstGeom prst="rect">
            <a:avLst/>
          </a:prstGeom>
          <a:noFill/>
          <a:ln>
            <a:noFill/>
          </a:ln>
        </p:spPr>
        <p:txBody>
          <a:bodyPr anchorCtr="0" anchor="b" bIns="45700" lIns="91425" spcFirstLastPara="1" rIns="91425" wrap="square" tIns="45700">
            <a:normAutofit fontScale="90000"/>
          </a:bodyPr>
          <a:lstStyle/>
          <a:p>
            <a:pPr indent="-806450" lvl="0" marL="806450" rtl="0" algn="l">
              <a:lnSpc>
                <a:spcPct val="90000"/>
              </a:lnSpc>
              <a:spcBef>
                <a:spcPts val="0"/>
              </a:spcBef>
              <a:spcAft>
                <a:spcPts val="0"/>
              </a:spcAft>
              <a:buClr>
                <a:srgbClr val="FEFEFE"/>
              </a:buClr>
              <a:buSzPct val="78260"/>
              <a:buFont typeface="Calibri"/>
              <a:buNone/>
            </a:pPr>
            <a:r>
              <a:rPr lang="en-US">
                <a:solidFill>
                  <a:srgbClr val="FEFEFE"/>
                </a:solidFill>
              </a:rPr>
              <a:t>Earthquakes</a:t>
            </a:r>
            <a:endParaRPr/>
          </a:p>
        </p:txBody>
      </p:sp>
      <p:sp>
        <p:nvSpPr>
          <p:cNvPr id="60" name="Google Shape;60;p1"/>
          <p:cNvSpPr txBox="1"/>
          <p:nvPr>
            <p:ph idx="1" type="subTitle"/>
          </p:nvPr>
        </p:nvSpPr>
        <p:spPr>
          <a:xfrm>
            <a:off x="693668" y="5648898"/>
            <a:ext cx="3411657" cy="393389"/>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lt1"/>
              </a:buClr>
              <a:buSzPct val="100000"/>
              <a:buNone/>
            </a:pPr>
            <a:r>
              <a:rPr b="1" lang="en-US" sz="1600"/>
              <a:t>Learning outcomes: 1.1, 2.1, 2.8</a:t>
            </a:r>
            <a:endParaRPr/>
          </a:p>
          <a:p>
            <a:pPr indent="0" lvl="0" marL="0" rtl="0" algn="ctr">
              <a:lnSpc>
                <a:spcPct val="90000"/>
              </a:lnSpc>
              <a:spcBef>
                <a:spcPts val="1000"/>
              </a:spcBef>
              <a:spcAft>
                <a:spcPts val="0"/>
              </a:spcAft>
              <a:buClr>
                <a:schemeClr val="lt1"/>
              </a:buClr>
              <a:buSzPct val="54054"/>
              <a:buNone/>
            </a:pPr>
            <a:r>
              <a:t/>
            </a:r>
            <a:endParaRPr/>
          </a:p>
        </p:txBody>
      </p:sp>
      <p:sp>
        <p:nvSpPr>
          <p:cNvPr id="61" name="Google Shape;61;p1"/>
          <p:cNvSpPr/>
          <p:nvPr/>
        </p:nvSpPr>
        <p:spPr>
          <a:xfrm>
            <a:off x="481795" y="609599"/>
            <a:ext cx="1405053" cy="1405053"/>
          </a:xfrm>
          <a:prstGeom prst="ellipse">
            <a:avLst/>
          </a:prstGeom>
          <a:no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5400" u="none" cap="none" strike="noStrike">
              <a:solidFill>
                <a:schemeClr val="lt1"/>
              </a:solidFill>
              <a:latin typeface="Calibri"/>
              <a:ea typeface="Calibri"/>
              <a:cs typeface="Calibri"/>
              <a:sym typeface="Calibri"/>
            </a:endParaRPr>
          </a:p>
        </p:txBody>
      </p:sp>
      <p:sp>
        <p:nvSpPr>
          <p:cNvPr id="62" name="Google Shape;62;p1"/>
          <p:cNvSpPr txBox="1"/>
          <p:nvPr/>
        </p:nvSpPr>
        <p:spPr>
          <a:xfrm>
            <a:off x="663932" y="750705"/>
            <a:ext cx="10705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C000"/>
                </a:solidFill>
                <a:latin typeface="Calibri"/>
                <a:ea typeface="Calibri"/>
                <a:cs typeface="Calibri"/>
                <a:sym typeface="Calibri"/>
              </a:rPr>
              <a:t>Chapter</a:t>
            </a:r>
            <a:endParaRPr/>
          </a:p>
        </p:txBody>
      </p:sp>
      <p:sp>
        <p:nvSpPr>
          <p:cNvPr id="63" name="Google Shape;63;p1"/>
          <p:cNvSpPr txBox="1"/>
          <p:nvPr/>
        </p:nvSpPr>
        <p:spPr>
          <a:xfrm>
            <a:off x="670221" y="872191"/>
            <a:ext cx="1070517"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rgbClr val="FEFEFE"/>
                </a:solidFill>
                <a:latin typeface="Calibri"/>
                <a:ea typeface="Calibri"/>
                <a:cs typeface="Calibri"/>
                <a:sym typeface="Calibri"/>
              </a:rPr>
              <a:t>3</a:t>
            </a:r>
            <a:endParaRPr b="1" i="0" sz="6600" u="none" cap="none" strike="noStrike">
              <a:solidFill>
                <a:srgbClr val="FEFEF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0"/>
          <p:cNvSpPr txBox="1"/>
          <p:nvPr/>
        </p:nvSpPr>
        <p:spPr>
          <a:xfrm>
            <a:off x="431999" y="832546"/>
            <a:ext cx="6218075" cy="4981840"/>
          </a:xfrm>
          <a:prstGeom prst="rect">
            <a:avLst/>
          </a:prstGeom>
          <a:noFill/>
          <a:ln>
            <a:noFill/>
          </a:ln>
        </p:spPr>
        <p:txBody>
          <a:bodyPr anchorCtr="0" anchor="t" bIns="45700" lIns="91425" spcFirstLastPara="1" rIns="91425" wrap="square" tIns="45700">
            <a:no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1.  </a:t>
            </a:r>
            <a:r>
              <a:rPr lang="en-US" sz="2400">
                <a:solidFill>
                  <a:srgbClr val="1E4783"/>
                </a:solidFill>
                <a:latin typeface="Calibri"/>
                <a:ea typeface="Calibri"/>
                <a:cs typeface="Calibri"/>
                <a:sym typeface="Calibri"/>
              </a:rPr>
              <a:t>A </a:t>
            </a:r>
            <a:r>
              <a:rPr b="1" lang="en-US" sz="2400">
                <a:solidFill>
                  <a:srgbClr val="1E4783"/>
                </a:solidFill>
                <a:latin typeface="Calibri"/>
                <a:ea typeface="Calibri"/>
                <a:cs typeface="Calibri"/>
                <a:sym typeface="Calibri"/>
              </a:rPr>
              <a:t>seismograph</a:t>
            </a:r>
            <a:r>
              <a:rPr lang="en-US" sz="2400">
                <a:solidFill>
                  <a:srgbClr val="1E4783"/>
                </a:solidFill>
                <a:latin typeface="Calibri"/>
                <a:ea typeface="Calibri"/>
                <a:cs typeface="Calibri"/>
                <a:sym typeface="Calibri"/>
              </a:rPr>
              <a:t> is an instrument used to measure and record earthquakes.</a:t>
            </a:r>
            <a:endParaRPr/>
          </a:p>
          <a:p>
            <a:pPr indent="-404813" lvl="0" marL="404813" marR="0" rtl="0" algn="l">
              <a:lnSpc>
                <a:spcPct val="102625"/>
              </a:lnSpc>
              <a:spcBef>
                <a:spcPts val="1800"/>
              </a:spcBef>
              <a:spcAft>
                <a:spcPts val="0"/>
              </a:spcAft>
              <a:buNone/>
            </a:pPr>
            <a:r>
              <a:rPr b="1" lang="en-US" sz="2400">
                <a:solidFill>
                  <a:srgbClr val="E84141"/>
                </a:solidFill>
                <a:latin typeface="Calibri"/>
                <a:ea typeface="Calibri"/>
                <a:cs typeface="Calibri"/>
                <a:sym typeface="Calibri"/>
              </a:rPr>
              <a:t>2. </a:t>
            </a:r>
            <a:r>
              <a:rPr lang="en-US" sz="2400">
                <a:solidFill>
                  <a:srgbClr val="1E4783"/>
                </a:solidFill>
                <a:latin typeface="Calibri"/>
                <a:ea typeface="Calibri"/>
                <a:cs typeface="Calibri"/>
                <a:sym typeface="Calibri"/>
              </a:rPr>
              <a:t>The </a:t>
            </a:r>
            <a:r>
              <a:rPr b="1" lang="en-US" sz="2400">
                <a:solidFill>
                  <a:srgbClr val="1E4783"/>
                </a:solidFill>
                <a:latin typeface="Calibri"/>
                <a:ea typeface="Calibri"/>
                <a:cs typeface="Calibri"/>
                <a:sym typeface="Calibri"/>
              </a:rPr>
              <a:t>Richter scale </a:t>
            </a:r>
            <a:r>
              <a:rPr lang="en-US" sz="2400">
                <a:solidFill>
                  <a:srgbClr val="1E4783"/>
                </a:solidFill>
                <a:latin typeface="Calibri"/>
                <a:ea typeface="Calibri"/>
                <a:cs typeface="Calibri"/>
                <a:sym typeface="Calibri"/>
              </a:rPr>
              <a:t>registers the strength, or </a:t>
            </a:r>
            <a:r>
              <a:rPr b="1" lang="en-US" sz="2400">
                <a:solidFill>
                  <a:srgbClr val="1E4783"/>
                </a:solidFill>
                <a:latin typeface="Calibri"/>
                <a:ea typeface="Calibri"/>
                <a:cs typeface="Calibri"/>
                <a:sym typeface="Calibri"/>
              </a:rPr>
              <a:t>magnitude</a:t>
            </a:r>
            <a:r>
              <a:rPr lang="en-US" sz="2400">
                <a:solidFill>
                  <a:srgbClr val="1E4783"/>
                </a:solidFill>
                <a:latin typeface="Calibri"/>
                <a:ea typeface="Calibri"/>
                <a:cs typeface="Calibri"/>
                <a:sym typeface="Calibri"/>
              </a:rPr>
              <a:t>, of an earthquake. </a:t>
            </a:r>
            <a:endParaRPr/>
          </a:p>
          <a:p>
            <a:pPr indent="-404813" lvl="1" marL="862013" marR="0" rtl="0" algn="l">
              <a:lnSpc>
                <a:spcPct val="102625"/>
              </a:lnSpc>
              <a:spcBef>
                <a:spcPts val="180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This scale ranges from 1 to 10, and an increase of one unit on the scale means that an earthquake is 10 times more powerful. </a:t>
            </a:r>
            <a:endParaRPr/>
          </a:p>
          <a:p>
            <a:pPr indent="-404813" lvl="1" marL="862013" marR="0" rtl="0" algn="l">
              <a:lnSpc>
                <a:spcPct val="102625"/>
              </a:lnSpc>
              <a:spcBef>
                <a:spcPts val="180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The higher the number an earthquake measures on the Richter scale, the greater the destruction it causes. The Richter scale is a scientific measurement of earthquake magnitude. </a:t>
            </a:r>
            <a:endParaRPr/>
          </a:p>
        </p:txBody>
      </p:sp>
      <p:pic>
        <p:nvPicPr>
          <p:cNvPr id="126" name="Google Shape;126;p10"/>
          <p:cNvPicPr preferRelativeResize="0"/>
          <p:nvPr/>
        </p:nvPicPr>
        <p:blipFill rotWithShape="1">
          <a:blip r:embed="rId3">
            <a:alphaModFix/>
          </a:blip>
          <a:srcRect b="0" l="0" r="0" t="0"/>
          <a:stretch/>
        </p:blipFill>
        <p:spPr>
          <a:xfrm>
            <a:off x="6650074" y="1713259"/>
            <a:ext cx="5320569" cy="3203298"/>
          </a:xfrm>
          <a:prstGeom prst="rect">
            <a:avLst/>
          </a:prstGeom>
          <a:noFill/>
          <a:ln>
            <a:noFill/>
          </a:ln>
        </p:spPr>
      </p:pic>
      <p:sp>
        <p:nvSpPr>
          <p:cNvPr id="127" name="Google Shape;127;p10"/>
          <p:cNvSpPr txBox="1"/>
          <p:nvPr/>
        </p:nvSpPr>
        <p:spPr>
          <a:xfrm>
            <a:off x="431999" y="257604"/>
            <a:ext cx="11362435"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a:solidFill>
                  <a:srgbClr val="E84141"/>
                </a:solidFill>
                <a:latin typeface="Calibri"/>
                <a:ea typeface="Calibri"/>
                <a:cs typeface="Calibri"/>
                <a:sym typeface="Calibri"/>
              </a:rPr>
              <a:t>3.2 	</a:t>
            </a:r>
            <a:r>
              <a:rPr b="1" i="0" lang="en-US" sz="3200">
                <a:solidFill>
                  <a:srgbClr val="1E4783"/>
                </a:solidFill>
                <a:latin typeface="Calibri"/>
                <a:ea typeface="Calibri"/>
                <a:cs typeface="Calibri"/>
                <a:sym typeface="Calibri"/>
              </a:rPr>
              <a:t>Describe the distribution and measurement of earthquakes.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nvSpPr>
        <p:spPr>
          <a:xfrm>
            <a:off x="431999" y="1043878"/>
            <a:ext cx="5889288" cy="3726905"/>
          </a:xfrm>
          <a:prstGeom prst="rect">
            <a:avLst/>
          </a:prstGeom>
          <a:noFill/>
          <a:ln>
            <a:noFill/>
          </a:ln>
        </p:spPr>
        <p:txBody>
          <a:bodyPr anchorCtr="0" anchor="t" bIns="45700" lIns="91425" spcFirstLastPara="1" rIns="91425" wrap="square" tIns="45700">
            <a:no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3. </a:t>
            </a:r>
            <a:r>
              <a:rPr lang="en-US" sz="2400">
                <a:solidFill>
                  <a:srgbClr val="1E4783"/>
                </a:solidFill>
                <a:latin typeface="Calibri"/>
                <a:ea typeface="Calibri"/>
                <a:cs typeface="Calibri"/>
                <a:sym typeface="Calibri"/>
              </a:rPr>
              <a:t>The </a:t>
            </a:r>
            <a:r>
              <a:rPr b="1" lang="en-US" sz="2400">
                <a:solidFill>
                  <a:srgbClr val="1E4783"/>
                </a:solidFill>
                <a:latin typeface="Calibri"/>
                <a:ea typeface="Calibri"/>
                <a:cs typeface="Calibri"/>
                <a:sym typeface="Calibri"/>
              </a:rPr>
              <a:t>Mercalli scale </a:t>
            </a:r>
            <a:r>
              <a:rPr lang="en-US" sz="2400">
                <a:solidFill>
                  <a:srgbClr val="1E4783"/>
                </a:solidFill>
                <a:latin typeface="Calibri"/>
                <a:ea typeface="Calibri"/>
                <a:cs typeface="Calibri"/>
                <a:sym typeface="Calibri"/>
              </a:rPr>
              <a:t>is also used and is based on </a:t>
            </a:r>
            <a:r>
              <a:rPr b="1" lang="en-US" sz="2400">
                <a:solidFill>
                  <a:srgbClr val="1E4783"/>
                </a:solidFill>
                <a:latin typeface="Calibri"/>
                <a:ea typeface="Calibri"/>
                <a:cs typeface="Calibri"/>
                <a:sym typeface="Calibri"/>
              </a:rPr>
              <a:t>eyewitness observations</a:t>
            </a:r>
            <a:r>
              <a:rPr lang="en-US" sz="2400">
                <a:solidFill>
                  <a:srgbClr val="1E4783"/>
                </a:solidFill>
                <a:latin typeface="Calibri"/>
                <a:ea typeface="Calibri"/>
                <a:cs typeface="Calibri"/>
                <a:sym typeface="Calibri"/>
              </a:rPr>
              <a:t>. </a:t>
            </a:r>
            <a:endParaRPr/>
          </a:p>
          <a:p>
            <a:pPr indent="-404813" lvl="1" marL="862013" marR="0" rtl="0" algn="l">
              <a:lnSpc>
                <a:spcPct val="102625"/>
              </a:lnSpc>
              <a:spcBef>
                <a:spcPts val="1800"/>
              </a:spcBef>
              <a:spcAft>
                <a:spcPts val="0"/>
              </a:spcAft>
              <a:buClr>
                <a:srgbClr val="3F3153"/>
              </a:buClr>
              <a:buSzPts val="1920"/>
              <a:buFont typeface="Arial"/>
              <a:buChar char="•"/>
            </a:pPr>
            <a:r>
              <a:rPr b="0" i="0" lang="en-US" sz="2400" u="none" cap="none" strike="noStrike">
                <a:solidFill>
                  <a:srgbClr val="1E4783"/>
                </a:solidFill>
                <a:latin typeface="Calibri"/>
                <a:ea typeface="Calibri"/>
                <a:cs typeface="Calibri"/>
                <a:sym typeface="Calibri"/>
              </a:rPr>
              <a:t>It ranges from I to XII </a:t>
            </a:r>
            <a:endParaRPr/>
          </a:p>
          <a:p>
            <a:pPr indent="-404813" lvl="2" marL="1319213" marR="0" rtl="0" algn="l">
              <a:lnSpc>
                <a:spcPct val="102625"/>
              </a:lnSpc>
              <a:spcBef>
                <a:spcPts val="0"/>
              </a:spcBef>
              <a:spcAft>
                <a:spcPts val="0"/>
              </a:spcAft>
              <a:buClr>
                <a:srgbClr val="3F3153"/>
              </a:buClr>
              <a:buSzPts val="1920"/>
              <a:buFont typeface="Arial"/>
              <a:buChar char="•"/>
            </a:pPr>
            <a:r>
              <a:rPr b="0" i="0" lang="en-US" sz="2400" u="none" cap="none" strike="noStrike">
                <a:solidFill>
                  <a:srgbClr val="1E4783"/>
                </a:solidFill>
                <a:latin typeface="Calibri"/>
                <a:ea typeface="Calibri"/>
                <a:cs typeface="Calibri"/>
                <a:sym typeface="Calibri"/>
              </a:rPr>
              <a:t>(I = no damage;                                      XII = total destruction). </a:t>
            </a:r>
            <a:endParaRPr/>
          </a:p>
          <a:p>
            <a:pPr indent="-282893" lvl="1" marL="862013" marR="0" rtl="0" algn="l">
              <a:lnSpc>
                <a:spcPct val="102625"/>
              </a:lnSpc>
              <a:spcBef>
                <a:spcPts val="0"/>
              </a:spcBef>
              <a:spcAft>
                <a:spcPts val="0"/>
              </a:spcAft>
              <a:buClr>
                <a:srgbClr val="3F3153"/>
              </a:buClr>
              <a:buSzPts val="1920"/>
              <a:buFont typeface="Arial"/>
              <a:buNone/>
            </a:pPr>
            <a:r>
              <a:t/>
            </a:r>
            <a:endParaRPr b="0" i="0" sz="2400" u="none" cap="none" strike="noStrike">
              <a:solidFill>
                <a:srgbClr val="1E4783"/>
              </a:solidFill>
              <a:latin typeface="Calibri"/>
              <a:ea typeface="Calibri"/>
              <a:cs typeface="Calibri"/>
              <a:sym typeface="Calibri"/>
            </a:endParaRPr>
          </a:p>
          <a:p>
            <a:pPr indent="-404813" lvl="1" marL="862013" marR="0" rtl="0" algn="l">
              <a:lnSpc>
                <a:spcPct val="102625"/>
              </a:lnSpc>
              <a:spcBef>
                <a:spcPts val="0"/>
              </a:spcBef>
              <a:spcAft>
                <a:spcPts val="0"/>
              </a:spcAft>
              <a:buClr>
                <a:srgbClr val="3F3153"/>
              </a:buClr>
              <a:buSzPts val="1920"/>
              <a:buFont typeface="Arial"/>
              <a:buChar char="•"/>
            </a:pPr>
            <a:r>
              <a:rPr b="0" i="0" lang="en-US" sz="2400" u="none" cap="none" strike="noStrike">
                <a:solidFill>
                  <a:srgbClr val="1E4783"/>
                </a:solidFill>
                <a:latin typeface="Calibri"/>
                <a:ea typeface="Calibri"/>
                <a:cs typeface="Calibri"/>
                <a:sym typeface="Calibri"/>
              </a:rPr>
              <a:t>It measures the damage caused by earthquakes. It was developed by Giuseppe Mercalli in 1902. </a:t>
            </a:r>
            <a:endParaRPr/>
          </a:p>
          <a:p>
            <a:pPr indent="0" lvl="0" marL="0" marR="0" rtl="0" algn="l">
              <a:lnSpc>
                <a:spcPct val="102625"/>
              </a:lnSpc>
              <a:spcBef>
                <a:spcPts val="0"/>
              </a:spcBef>
              <a:spcAft>
                <a:spcPts val="0"/>
              </a:spcAft>
              <a:buNone/>
            </a:pPr>
            <a:r>
              <a:t/>
            </a:r>
            <a:endParaRPr sz="2400">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sz="2400">
              <a:solidFill>
                <a:srgbClr val="1E4783"/>
              </a:solidFill>
              <a:latin typeface="Calibri"/>
              <a:ea typeface="Calibri"/>
              <a:cs typeface="Calibri"/>
              <a:sym typeface="Calibri"/>
            </a:endParaRPr>
          </a:p>
        </p:txBody>
      </p:sp>
      <p:pic>
        <p:nvPicPr>
          <p:cNvPr id="133" name="Google Shape;133;p11"/>
          <p:cNvPicPr preferRelativeResize="0"/>
          <p:nvPr/>
        </p:nvPicPr>
        <p:blipFill rotWithShape="1">
          <a:blip r:embed="rId3">
            <a:alphaModFix/>
          </a:blip>
          <a:srcRect b="0" l="0" r="0" t="0"/>
          <a:stretch/>
        </p:blipFill>
        <p:spPr>
          <a:xfrm>
            <a:off x="6321287" y="1548298"/>
            <a:ext cx="5352439" cy="3222485"/>
          </a:xfrm>
          <a:prstGeom prst="rect">
            <a:avLst/>
          </a:prstGeom>
          <a:noFill/>
          <a:ln>
            <a:noFill/>
          </a:ln>
        </p:spPr>
      </p:pic>
      <p:sp>
        <p:nvSpPr>
          <p:cNvPr id="134" name="Google Shape;134;p11"/>
          <p:cNvSpPr txBox="1"/>
          <p:nvPr/>
        </p:nvSpPr>
        <p:spPr>
          <a:xfrm>
            <a:off x="431999" y="257604"/>
            <a:ext cx="11362435"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a:solidFill>
                  <a:srgbClr val="E84141"/>
                </a:solidFill>
                <a:latin typeface="Calibri"/>
                <a:ea typeface="Calibri"/>
                <a:cs typeface="Calibri"/>
                <a:sym typeface="Calibri"/>
              </a:rPr>
              <a:t>3.2 	</a:t>
            </a:r>
            <a:r>
              <a:rPr b="1" i="0" lang="en-US" sz="3200">
                <a:solidFill>
                  <a:srgbClr val="1E4783"/>
                </a:solidFill>
                <a:latin typeface="Calibri"/>
                <a:ea typeface="Calibri"/>
                <a:cs typeface="Calibri"/>
                <a:sym typeface="Calibri"/>
              </a:rPr>
              <a:t>Describe the distribution and measurement of earthquakes.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140" name="Google Shape;140;p12"/>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3.1 and 3.2</a:t>
            </a:r>
            <a:endParaRPr b="1" i="0" sz="3200" u="none" cap="none" strike="noStrike">
              <a:solidFill>
                <a:srgbClr val="1E4783"/>
              </a:solidFill>
              <a:latin typeface="Calibri"/>
              <a:ea typeface="Calibri"/>
              <a:cs typeface="Calibri"/>
              <a:sym typeface="Calibri"/>
            </a:endParaRPr>
          </a:p>
        </p:txBody>
      </p:sp>
      <p:graphicFrame>
        <p:nvGraphicFramePr>
          <p:cNvPr id="141" name="Google Shape;141;p12"/>
          <p:cNvGraphicFramePr/>
          <p:nvPr/>
        </p:nvGraphicFramePr>
        <p:xfrm>
          <a:off x="2344517" y="1632572"/>
          <a:ext cx="3000000" cy="3000000"/>
        </p:xfrm>
        <a:graphic>
          <a:graphicData uri="http://schemas.openxmlformats.org/drawingml/2006/table">
            <a:tbl>
              <a:tblPr bandRow="1" firstRow="1">
                <a:noFill/>
                <a:tableStyleId>{AF94968B-D0A9-42F4-8002-9895A21F47B7}</a:tableStyleId>
              </a:tblPr>
              <a:tblGrid>
                <a:gridCol w="7129000"/>
              </a:tblGrid>
              <a:tr h="590075">
                <a:tc>
                  <a:txBody>
                    <a:bodyPr/>
                    <a:lstStyle/>
                    <a:p>
                      <a:pPr indent="0" lvl="0" marL="0" marR="0" rtl="0" algn="l">
                        <a:spcBef>
                          <a:spcPts val="0"/>
                        </a:spcBef>
                        <a:spcAft>
                          <a:spcPts val="0"/>
                        </a:spcAft>
                        <a:buNone/>
                      </a:pPr>
                      <a:r>
                        <a:t/>
                      </a:r>
                      <a:endParaRPr b="1" i="0" sz="3000" u="none" cap="none" strike="noStrike">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solidFill>
                      <a:srgbClr val="1A8753"/>
                    </a:solidFill>
                  </a:tcPr>
                </a:tc>
              </a:tr>
              <a:tr h="4917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     </a:t>
                      </a:r>
                      <a:r>
                        <a:rPr b="0" lang="en-US" sz="1800" u="none" cap="none" strike="noStrike">
                          <a:solidFill>
                            <a:schemeClr val="dk1"/>
                          </a:solidFill>
                          <a:latin typeface="Calibri"/>
                          <a:ea typeface="Calibri"/>
                          <a:cs typeface="Calibri"/>
                          <a:sym typeface="Calibri"/>
                        </a:rPr>
                        <a:t>What is the difference between the focus and the epicentre of an earthquake?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     </a:t>
                      </a:r>
                      <a:r>
                        <a:rPr b="0" lang="en-US" sz="1800" u="none" cap="none" strike="noStrike">
                          <a:solidFill>
                            <a:schemeClr val="dk1"/>
                          </a:solidFill>
                          <a:latin typeface="Calibri"/>
                          <a:ea typeface="Calibri"/>
                          <a:cs typeface="Calibri"/>
                          <a:sym typeface="Calibri"/>
                        </a:rPr>
                        <a:t>What is the difference between the Richter scale and the Mercalli scale? </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     </a:t>
                      </a:r>
                      <a:r>
                        <a:rPr b="0" lang="en-US" sz="1800" u="none" cap="none" strike="noStrike">
                          <a:solidFill>
                            <a:schemeClr val="dk1"/>
                          </a:solidFill>
                          <a:latin typeface="Calibri"/>
                          <a:ea typeface="Calibri"/>
                          <a:cs typeface="Calibri"/>
                          <a:sym typeface="Calibri"/>
                        </a:rPr>
                        <a:t>What is a tsunami?</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     </a:t>
                      </a:r>
                      <a:r>
                        <a:rPr b="0" lang="en-US" sz="1800" u="none" cap="none" strike="noStrike">
                          <a:solidFill>
                            <a:schemeClr val="dk1"/>
                          </a:solidFill>
                          <a:latin typeface="Calibri"/>
                          <a:ea typeface="Calibri"/>
                          <a:cs typeface="Calibri"/>
                          <a:sym typeface="Calibri"/>
                        </a:rPr>
                        <a:t>How does plate movement explain why earthquakes happen?</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bl>
          </a:graphicData>
        </a:graphic>
      </p:graphicFrame>
      <p:pic>
        <p:nvPicPr>
          <p:cNvPr descr="A picture containing logo&#10;&#10;Description automatically generated" id="142" name="Google Shape;142;p12"/>
          <p:cNvPicPr preferRelativeResize="0"/>
          <p:nvPr/>
        </p:nvPicPr>
        <p:blipFill rotWithShape="1">
          <a:blip r:embed="rId3">
            <a:alphaModFix/>
          </a:blip>
          <a:srcRect b="0" l="0" r="0" t="0"/>
          <a:stretch/>
        </p:blipFill>
        <p:spPr>
          <a:xfrm>
            <a:off x="2362360" y="1665233"/>
            <a:ext cx="3296790" cy="6255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148" name="Google Shape;148;p13"/>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3.1 and 3.2</a:t>
            </a:r>
            <a:endParaRPr/>
          </a:p>
        </p:txBody>
      </p:sp>
      <p:graphicFrame>
        <p:nvGraphicFramePr>
          <p:cNvPr id="149" name="Google Shape;149;p13"/>
          <p:cNvGraphicFramePr/>
          <p:nvPr/>
        </p:nvGraphicFramePr>
        <p:xfrm>
          <a:off x="463296" y="988351"/>
          <a:ext cx="3000000" cy="3000000"/>
        </p:xfrm>
        <a:graphic>
          <a:graphicData uri="http://schemas.openxmlformats.org/drawingml/2006/table">
            <a:tbl>
              <a:tblPr bandRow="1" firstRow="1">
                <a:noFill/>
                <a:tableStyleId>{AF94968B-D0A9-42F4-8002-9895A21F47B7}</a:tableStyleId>
              </a:tblPr>
              <a:tblGrid>
                <a:gridCol w="5208625"/>
              </a:tblGrid>
              <a:tr h="762175">
                <a:tc>
                  <a:txBody>
                    <a:bodyPr/>
                    <a:lstStyle/>
                    <a:p>
                      <a:pPr indent="0" lvl="0" marL="0" marR="0" rtl="0" algn="l">
                        <a:spcBef>
                          <a:spcPts val="0"/>
                        </a:spcBef>
                        <a:spcAft>
                          <a:spcPts val="0"/>
                        </a:spcAft>
                        <a:buNone/>
                      </a:pPr>
                      <a:r>
                        <a:rPr b="1" lang="en-US" sz="2400" u="none" cap="none" strike="noStrike">
                          <a:latin typeface="Calibri"/>
                          <a:ea typeface="Calibri"/>
                          <a:cs typeface="Calibri"/>
                          <a:sym typeface="Calibri"/>
                        </a:rPr>
                        <a:t>Higher-order questions 1</a:t>
                      </a:r>
                      <a:endParaRPr b="1" i="0" sz="2400" u="none" cap="none" strike="noStrike">
                        <a:latin typeface="Calibri"/>
                        <a:ea typeface="Calibri"/>
                        <a:cs typeface="Calibri"/>
                        <a:sym typeface="Calibri"/>
                      </a:endParaRPr>
                    </a:p>
                  </a:txBody>
                  <a:tcPr marT="45725" marB="45725" marR="75575" marL="75575"/>
                </a:tc>
              </a:tr>
              <a:tr h="762175">
                <a:tc>
                  <a:txBody>
                    <a:bodyPr/>
                    <a:lstStyle/>
                    <a:p>
                      <a:pPr indent="-447675" lvl="0" marL="447675" marR="0" rtl="0" algn="l">
                        <a:spcBef>
                          <a:spcPts val="0"/>
                        </a:spcBef>
                        <a:spcAft>
                          <a:spcPts val="0"/>
                        </a:spcAft>
                        <a:buNone/>
                      </a:pPr>
                      <a:r>
                        <a:rPr b="0" lang="en-US" sz="2400" u="none" cap="none" strike="noStrike">
                          <a:solidFill>
                            <a:schemeClr val="dk1"/>
                          </a:solidFill>
                          <a:latin typeface="Calibri"/>
                          <a:ea typeface="Calibri"/>
                          <a:cs typeface="Calibri"/>
                          <a:sym typeface="Calibri"/>
                        </a:rPr>
                        <a:t>1.	What do you think was the magnitude of the earthquake that happened in the town shown in the photograph?</a:t>
                      </a:r>
                      <a:endParaRPr b="0" i="0" sz="2400" u="none" cap="none" strike="noStrike">
                        <a:solidFill>
                          <a:schemeClr val="dk1"/>
                        </a:solidFill>
                        <a:latin typeface="Calibri"/>
                        <a:ea typeface="Calibri"/>
                        <a:cs typeface="Calibri"/>
                        <a:sym typeface="Calibri"/>
                      </a:endParaRPr>
                    </a:p>
                  </a:txBody>
                  <a:tcPr marT="45725" marB="45725" marR="75575" marL="75575"/>
                </a:tc>
              </a:tr>
              <a:tr h="1001950">
                <a:tc>
                  <a:txBody>
                    <a:bodyPr/>
                    <a:lstStyle/>
                    <a:p>
                      <a:pPr indent="-447675" lvl="0" marL="447675" marR="0" rtl="0" algn="l">
                        <a:lnSpc>
                          <a:spcPct val="100000"/>
                        </a:lnSpc>
                        <a:spcBef>
                          <a:spcPts val="0"/>
                        </a:spcBef>
                        <a:spcAft>
                          <a:spcPts val="0"/>
                        </a:spcAft>
                        <a:buClr>
                          <a:schemeClr val="dk1"/>
                        </a:buClr>
                        <a:buSzPts val="2400"/>
                        <a:buFont typeface="Calibri"/>
                        <a:buNone/>
                      </a:pPr>
                      <a:r>
                        <a:rPr b="0" lang="en-US" sz="2400" u="none" cap="none" strike="noStrike">
                          <a:solidFill>
                            <a:schemeClr val="dk1"/>
                          </a:solidFill>
                          <a:latin typeface="Calibri"/>
                          <a:ea typeface="Calibri"/>
                          <a:cs typeface="Calibri"/>
                          <a:sym typeface="Calibri"/>
                        </a:rPr>
                        <a:t>2.	Why do people continue to live in earthquake zones?</a:t>
                      </a:r>
                      <a:endParaRPr/>
                    </a:p>
                  </a:txBody>
                  <a:tcPr marT="45725" marB="45725" marR="75575" marL="75575"/>
                </a:tc>
              </a:tr>
              <a:tr h="762175">
                <a:tc>
                  <a:txBody>
                    <a:bodyPr/>
                    <a:lstStyle/>
                    <a:p>
                      <a:pPr indent="-447675" lvl="0" marL="447675" marR="0" rtl="0" algn="l">
                        <a:spcBef>
                          <a:spcPts val="0"/>
                        </a:spcBef>
                        <a:spcAft>
                          <a:spcPts val="0"/>
                        </a:spcAft>
                        <a:buNone/>
                      </a:pPr>
                      <a:r>
                        <a:rPr b="0" lang="en-US" sz="2400" u="none" cap="none" strike="noStrike">
                          <a:solidFill>
                            <a:schemeClr val="dk1"/>
                          </a:solidFill>
                          <a:latin typeface="Calibri"/>
                          <a:ea typeface="Calibri"/>
                          <a:cs typeface="Calibri"/>
                          <a:sym typeface="Calibri"/>
                        </a:rPr>
                        <a:t>3.	What is the connection between plate tectonics and earthquakes?</a:t>
                      </a:r>
                      <a:endParaRPr b="0" i="0" sz="2400" u="none" cap="none" strike="noStrike">
                        <a:solidFill>
                          <a:schemeClr val="dk1"/>
                        </a:solidFill>
                        <a:latin typeface="Calibri"/>
                        <a:ea typeface="Calibri"/>
                        <a:cs typeface="Calibri"/>
                        <a:sym typeface="Calibri"/>
                      </a:endParaRPr>
                    </a:p>
                  </a:txBody>
                  <a:tcPr marT="45725" marB="45725" marR="75575" marL="75575"/>
                </a:tc>
              </a:tr>
            </a:tbl>
          </a:graphicData>
        </a:graphic>
      </p:graphicFrame>
      <p:pic>
        <p:nvPicPr>
          <p:cNvPr id="150" name="Google Shape;150;p13"/>
          <p:cNvPicPr preferRelativeResize="0"/>
          <p:nvPr/>
        </p:nvPicPr>
        <p:blipFill rotWithShape="1">
          <a:blip r:embed="rId3">
            <a:alphaModFix/>
          </a:blip>
          <a:srcRect b="0" l="0" r="0" t="0"/>
          <a:stretch/>
        </p:blipFill>
        <p:spPr>
          <a:xfrm>
            <a:off x="5976593" y="978101"/>
            <a:ext cx="5783407" cy="32534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56" name="Google Shape;156;p14"/>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3.2 on page 10 of your Skills Book.</a:t>
            </a:r>
            <a:endParaRPr/>
          </a:p>
        </p:txBody>
      </p:sp>
      <p:sp>
        <p:nvSpPr>
          <p:cNvPr id="157" name="Google Shape;157;p14"/>
          <p:cNvSpPr txBox="1"/>
          <p:nvPr/>
        </p:nvSpPr>
        <p:spPr>
          <a:xfrm>
            <a:off x="432000" y="360000"/>
            <a:ext cx="11123896"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a:solidFill>
                  <a:srgbClr val="E84141"/>
                </a:solidFill>
                <a:latin typeface="Calibri"/>
                <a:ea typeface="Calibri"/>
                <a:cs typeface="Calibri"/>
                <a:sym typeface="Calibri"/>
              </a:rPr>
              <a:t>3.2 	</a:t>
            </a:r>
            <a:r>
              <a:rPr b="1" i="0" lang="en-US" sz="3200">
                <a:solidFill>
                  <a:srgbClr val="1E4783"/>
                </a:solidFill>
                <a:latin typeface="Calibri"/>
                <a:ea typeface="Calibri"/>
                <a:cs typeface="Calibri"/>
                <a:sym typeface="Calibri"/>
              </a:rPr>
              <a:t>Describe the distribution and measurement of earthquakes.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Text&#10;&#10;Description automatically generated" id="162" name="Google Shape;162;p15"/>
          <p:cNvPicPr preferRelativeResize="0"/>
          <p:nvPr/>
        </p:nvPicPr>
        <p:blipFill rotWithShape="1">
          <a:blip r:embed="rId3">
            <a:alphaModFix/>
          </a:blip>
          <a:srcRect b="0" l="0" r="0" t="0"/>
          <a:stretch/>
        </p:blipFill>
        <p:spPr>
          <a:xfrm>
            <a:off x="5276094" y="256251"/>
            <a:ext cx="6352999" cy="5671583"/>
          </a:xfrm>
          <a:prstGeom prst="rect">
            <a:avLst/>
          </a:prstGeom>
          <a:noFill/>
          <a:ln>
            <a:noFill/>
          </a:ln>
        </p:spPr>
      </p:pic>
      <p:sp>
        <p:nvSpPr>
          <p:cNvPr id="163" name="Google Shape;163;p15"/>
          <p:cNvSpPr txBox="1"/>
          <p:nvPr/>
        </p:nvSpPr>
        <p:spPr>
          <a:xfrm>
            <a:off x="432000" y="360000"/>
            <a:ext cx="10515600" cy="98322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3.3</a:t>
            </a:r>
            <a:r>
              <a:rPr b="1" i="0" lang="en-US" sz="3200">
                <a:solidFill>
                  <a:srgbClr val="1E4783"/>
                </a:solidFill>
                <a:latin typeface="Glory"/>
                <a:ea typeface="Glory"/>
                <a:cs typeface="Glory"/>
                <a:sym typeface="Glory"/>
              </a:rPr>
              <a:t> 	Compare two </a:t>
            </a:r>
            <a:br>
              <a:rPr b="1" i="0" lang="en-US" sz="3200">
                <a:solidFill>
                  <a:srgbClr val="1E4783"/>
                </a:solidFill>
                <a:latin typeface="Glory"/>
                <a:ea typeface="Glory"/>
                <a:cs typeface="Glory"/>
                <a:sym typeface="Glory"/>
              </a:rPr>
            </a:br>
            <a:r>
              <a:rPr b="1" i="0" lang="en-US" sz="3200">
                <a:solidFill>
                  <a:srgbClr val="1E4783"/>
                </a:solidFill>
                <a:latin typeface="Glory"/>
                <a:ea typeface="Glory"/>
                <a:cs typeface="Glory"/>
                <a:sym typeface="Glory"/>
              </a:rPr>
              <a:t>different earthquakes.</a:t>
            </a:r>
            <a:endParaRPr b="1" i="0" sz="3200">
              <a:solidFill>
                <a:srgbClr val="1E4783"/>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169" name="Google Shape;169;p16"/>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3.3 	</a:t>
            </a:r>
            <a:r>
              <a:rPr b="1" i="0" lang="en-US" sz="3200">
                <a:solidFill>
                  <a:srgbClr val="1E4783"/>
                </a:solidFill>
                <a:latin typeface="Glory"/>
                <a:ea typeface="Glory"/>
                <a:cs typeface="Glory"/>
                <a:sym typeface="Glory"/>
              </a:rPr>
              <a:t>Compare two different earthquakes.</a:t>
            </a:r>
            <a:endParaRPr b="1" i="0" sz="3200">
              <a:solidFill>
                <a:srgbClr val="1E4783"/>
              </a:solidFill>
              <a:latin typeface="Calibri"/>
              <a:ea typeface="Calibri"/>
              <a:cs typeface="Calibri"/>
              <a:sym typeface="Calibri"/>
            </a:endParaRPr>
          </a:p>
        </p:txBody>
      </p:sp>
      <p:graphicFrame>
        <p:nvGraphicFramePr>
          <p:cNvPr id="170" name="Google Shape;170;p16"/>
          <p:cNvGraphicFramePr/>
          <p:nvPr/>
        </p:nvGraphicFramePr>
        <p:xfrm>
          <a:off x="2315457" y="1014474"/>
          <a:ext cx="3000000" cy="3000000"/>
        </p:xfrm>
        <a:graphic>
          <a:graphicData uri="http://schemas.openxmlformats.org/drawingml/2006/table">
            <a:tbl>
              <a:tblPr bandRow="1" firstRow="1">
                <a:noFill/>
                <a:tableStyleId>{AF94968B-D0A9-42F4-8002-9895A21F47B7}</a:tableStyleId>
              </a:tblPr>
              <a:tblGrid>
                <a:gridCol w="7632925"/>
              </a:tblGrid>
              <a:tr h="608600">
                <a:tc>
                  <a:txBody>
                    <a:bodyPr/>
                    <a:lstStyle/>
                    <a:p>
                      <a:pPr indent="0" lvl="0" marL="0" marR="0" rtl="0" algn="l">
                        <a:spcBef>
                          <a:spcPts val="0"/>
                        </a:spcBef>
                        <a:spcAft>
                          <a:spcPts val="0"/>
                        </a:spcAft>
                        <a:buNone/>
                      </a:pPr>
                      <a:r>
                        <a:t/>
                      </a:r>
                      <a:endParaRPr b="0" i="0" sz="3000" u="none" cap="none" strike="noStrike">
                        <a:latin typeface="Special Elite"/>
                        <a:ea typeface="Special Elite"/>
                        <a:cs typeface="Special Elite"/>
                        <a:sym typeface="Special Elite"/>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How big on the Richter scale were the earthquakes in Japan and Haiti?</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    </a:t>
                      </a:r>
                      <a:r>
                        <a:rPr b="0" lang="en-US" sz="1800" u="none" cap="none" strike="noStrike">
                          <a:solidFill>
                            <a:schemeClr val="dk1"/>
                          </a:solidFill>
                          <a:latin typeface="Calibri"/>
                          <a:ea typeface="Calibri"/>
                          <a:cs typeface="Calibri"/>
                          <a:sym typeface="Calibri"/>
                        </a:rPr>
                        <a:t>How many people died in </a:t>
                      </a:r>
                      <a:r>
                        <a:rPr b="1" lang="en-US" sz="1800" u="none" cap="none" strike="noStrike">
                          <a:solidFill>
                            <a:schemeClr val="dk1"/>
                          </a:solidFill>
                          <a:latin typeface="Calibri"/>
                          <a:ea typeface="Calibri"/>
                          <a:cs typeface="Calibri"/>
                          <a:sym typeface="Calibri"/>
                        </a:rPr>
                        <a:t>each</a:t>
                      </a:r>
                      <a:r>
                        <a:rPr b="0" lang="en-US" sz="1800" u="none" cap="none" strike="noStrike">
                          <a:solidFill>
                            <a:schemeClr val="dk1"/>
                          </a:solidFill>
                          <a:latin typeface="Calibri"/>
                          <a:ea typeface="Calibri"/>
                          <a:cs typeface="Calibri"/>
                          <a:sym typeface="Calibri"/>
                        </a:rPr>
                        <a:t> earthquake?</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2910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What was the economic cost of </a:t>
                      </a:r>
                      <a:r>
                        <a:rPr b="1" i="0" lang="en-US" sz="1800" u="none" cap="none" strike="noStrike">
                          <a:solidFill>
                            <a:srgbClr val="000000"/>
                          </a:solidFill>
                          <a:latin typeface="Calibri"/>
                          <a:ea typeface="Calibri"/>
                          <a:cs typeface="Calibri"/>
                          <a:sym typeface="Calibri"/>
                        </a:rPr>
                        <a:t>each</a:t>
                      </a:r>
                      <a:r>
                        <a:rPr b="0" i="0" lang="en-US" sz="1800" u="none" cap="none" strike="noStrike">
                          <a:solidFill>
                            <a:srgbClr val="000000"/>
                          </a:solidFill>
                          <a:latin typeface="Calibri"/>
                          <a:ea typeface="Calibri"/>
                          <a:cs typeface="Calibri"/>
                          <a:sym typeface="Calibri"/>
                        </a:rPr>
                        <a:t> earthquake?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Which of the two earthquakes caused the most damage?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5.     </a:t>
                      </a:r>
                      <a:r>
                        <a:rPr b="0" lang="en-US" sz="1800" u="none" cap="none" strike="noStrike">
                          <a:solidFill>
                            <a:schemeClr val="dk1"/>
                          </a:solidFill>
                          <a:latin typeface="Calibri"/>
                          <a:ea typeface="Calibri"/>
                          <a:cs typeface="Calibri"/>
                          <a:sym typeface="Calibri"/>
                        </a:rPr>
                        <a:t>Explain the difference in damage done between the two earthquakes</a:t>
                      </a:r>
                      <a:r>
                        <a:rPr b="1"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medium confidence" id="171" name="Google Shape;171;p16"/>
          <p:cNvPicPr preferRelativeResize="0"/>
          <p:nvPr/>
        </p:nvPicPr>
        <p:blipFill rotWithShape="1">
          <a:blip r:embed="rId3">
            <a:alphaModFix/>
          </a:blip>
          <a:srcRect b="0" l="0" r="0" t="0"/>
          <a:stretch/>
        </p:blipFill>
        <p:spPr>
          <a:xfrm>
            <a:off x="2243611" y="971570"/>
            <a:ext cx="4346600" cy="827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p17"/>
          <p:cNvGraphicFramePr/>
          <p:nvPr/>
        </p:nvGraphicFramePr>
        <p:xfrm>
          <a:off x="1252631" y="1577898"/>
          <a:ext cx="3000000" cy="3000000"/>
        </p:xfrm>
        <a:graphic>
          <a:graphicData uri="http://schemas.openxmlformats.org/drawingml/2006/table">
            <a:tbl>
              <a:tblPr bandRow="1" firstRow="1">
                <a:noFill/>
                <a:tableStyleId>{AF94968B-D0A9-42F4-8002-9895A21F47B7}</a:tableStyleId>
              </a:tblPr>
              <a:tblGrid>
                <a:gridCol w="8874350"/>
              </a:tblGrid>
              <a:tr h="254000">
                <a:tc>
                  <a:txBody>
                    <a:bodyPr/>
                    <a:lstStyle/>
                    <a:p>
                      <a:pPr indent="0" lvl="0" marL="0" marR="0" rtl="0" algn="l">
                        <a:spcBef>
                          <a:spcPts val="0"/>
                        </a:spcBef>
                        <a:spcAft>
                          <a:spcPts val="0"/>
                        </a:spcAft>
                        <a:buNone/>
                      </a:pPr>
                      <a:r>
                        <a:rPr b="1" lang="en-US" sz="2000" u="none" cap="none" strike="noStrike">
                          <a:latin typeface="Calibri"/>
                          <a:ea typeface="Calibri"/>
                          <a:cs typeface="Calibri"/>
                          <a:sym typeface="Calibri"/>
                        </a:rPr>
                        <a:t>Higher-order questions 2</a:t>
                      </a:r>
                      <a:endParaRPr b="1" i="0" sz="20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Clr>
                          <a:schemeClr val="dk1"/>
                        </a:buClr>
                        <a:buSzPts val="1800"/>
                        <a:buFont typeface="Calibri"/>
                        <a:buAutoNum type="arabicPeriod"/>
                      </a:pPr>
                      <a:r>
                        <a:rPr b="0" lang="en-US" sz="1800" u="none" cap="none" strike="noStrike">
                          <a:solidFill>
                            <a:schemeClr val="dk1"/>
                          </a:solidFill>
                          <a:latin typeface="Calibri"/>
                          <a:ea typeface="Calibri"/>
                          <a:cs typeface="Calibri"/>
                          <a:sym typeface="Calibri"/>
                        </a:rPr>
                        <a:t>Look at Figure 3.4 on page 23 of your Textbook and look at the world map on page 430. Identify the locations of Japan and Haiti. </a:t>
                      </a:r>
                      <a:endParaRPr/>
                    </a:p>
                    <a:p>
                      <a:pPr indent="0" lvl="1" marL="457200" marR="0" rtl="0" algn="l">
                        <a:spcBef>
                          <a:spcPts val="0"/>
                        </a:spcBef>
                        <a:spcAft>
                          <a:spcPts val="0"/>
                        </a:spcAft>
                        <a:buClr>
                          <a:schemeClr val="dk1"/>
                        </a:buClr>
                        <a:buSzPts val="1800"/>
                        <a:buFont typeface="Calibri"/>
                        <a:buNone/>
                      </a:pPr>
                      <a:r>
                        <a:rPr b="0" lang="en-US" sz="1800" u="none" cap="none" strike="noStrike">
                          <a:solidFill>
                            <a:schemeClr val="dk1"/>
                          </a:solidFill>
                          <a:latin typeface="Calibri"/>
                          <a:ea typeface="Calibri"/>
                          <a:cs typeface="Calibri"/>
                          <a:sym typeface="Calibri"/>
                        </a:rPr>
                        <a:t>Explain how each location helps us understand earthquake activity in the country.</a:t>
                      </a:r>
                      <a:endParaRPr b="0" i="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a:t>
                      </a:r>
                      <a:r>
                        <a:rPr b="0" lang="en-US" sz="1800" u="none" cap="none" strike="noStrike">
                          <a:solidFill>
                            <a:schemeClr val="dk1"/>
                          </a:solidFill>
                          <a:latin typeface="Calibri"/>
                          <a:ea typeface="Calibri"/>
                          <a:cs typeface="Calibri"/>
                          <a:sym typeface="Calibri"/>
                        </a:rPr>
                        <a:t>	</a:t>
                      </a:r>
                      <a:r>
                        <a:rPr lang="en-US" sz="1800" u="none" cap="none" strike="noStrike">
                          <a:solidFill>
                            <a:schemeClr val="dk1"/>
                          </a:solidFill>
                          <a:latin typeface="Calibri"/>
                          <a:ea typeface="Calibri"/>
                          <a:cs typeface="Calibri"/>
                          <a:sym typeface="Calibri"/>
                        </a:rPr>
                        <a:t>Which of the two countries – Japan or Haiti – were able to rebuild more quickly after their earthquakes? Explain your answer.</a:t>
                      </a:r>
                      <a:endParaRPr b="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Which scale – Richter or Mercalli – is better for understanding earthquakes?</a:t>
                      </a:r>
                      <a:endParaRPr b="0" i="0" sz="18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177" name="Google Shape;177;p17"/>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3.3</a:t>
            </a:r>
            <a:r>
              <a:rPr b="1" i="0" lang="en-US" sz="3200">
                <a:solidFill>
                  <a:srgbClr val="1E4783"/>
                </a:solidFill>
                <a:latin typeface="Glory"/>
                <a:ea typeface="Glory"/>
                <a:cs typeface="Glory"/>
                <a:sym typeface="Glory"/>
              </a:rPr>
              <a:t> 	Compare two different earthquakes.</a:t>
            </a:r>
            <a:endParaRPr b="1" i="0" sz="3200">
              <a:solidFill>
                <a:srgbClr val="1E4783"/>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3" name="Google Shape;183;p18"/>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3.3 on page 10 of your Skills Book.</a:t>
            </a:r>
            <a:endParaRPr/>
          </a:p>
        </p:txBody>
      </p:sp>
      <p:sp>
        <p:nvSpPr>
          <p:cNvPr id="184" name="Google Shape;184;p18"/>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3.3</a:t>
            </a:r>
            <a:r>
              <a:rPr b="1" i="0" lang="en-US" sz="3200">
                <a:solidFill>
                  <a:srgbClr val="1E4783"/>
                </a:solidFill>
                <a:latin typeface="Glory"/>
                <a:ea typeface="Glory"/>
                <a:cs typeface="Glory"/>
                <a:sym typeface="Glory"/>
              </a:rPr>
              <a:t> 	Compare two different earthquakes.</a:t>
            </a:r>
            <a:endParaRPr b="1" i="0" sz="3200">
              <a:solidFill>
                <a:srgbClr val="1E4783"/>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nvSpPr>
        <p:spPr>
          <a:xfrm>
            <a:off x="432000" y="134293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Keyword connections</a:t>
            </a:r>
            <a:endParaRPr/>
          </a:p>
        </p:txBody>
      </p:sp>
      <p:sp>
        <p:nvSpPr>
          <p:cNvPr id="190" name="Google Shape;190;p19"/>
          <p:cNvSpPr txBox="1"/>
          <p:nvPr/>
        </p:nvSpPr>
        <p:spPr>
          <a:xfrm>
            <a:off x="692727" y="64654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9"/>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pic>
        <p:nvPicPr>
          <p:cNvPr descr="Graphical user interface&#10;&#10;Description automatically generated with medium confidence" id="192" name="Google Shape;192;p19"/>
          <p:cNvPicPr preferRelativeResize="0"/>
          <p:nvPr/>
        </p:nvPicPr>
        <p:blipFill rotWithShape="1">
          <a:blip r:embed="rId3">
            <a:alphaModFix/>
          </a:blip>
          <a:srcRect b="0" l="0" r="0" t="0"/>
          <a:stretch/>
        </p:blipFill>
        <p:spPr>
          <a:xfrm>
            <a:off x="290593" y="2120793"/>
            <a:ext cx="11610814" cy="2460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At the end of this chapter, you will be able to:</a:t>
            </a:r>
            <a:endParaRPr/>
          </a:p>
        </p:txBody>
      </p:sp>
      <p:sp>
        <p:nvSpPr>
          <p:cNvPr id="69" name="Google Shape;69;p2"/>
          <p:cNvSpPr txBox="1"/>
          <p:nvPr/>
        </p:nvSpPr>
        <p:spPr>
          <a:xfrm>
            <a:off x="432001" y="1080000"/>
            <a:ext cx="9440546" cy="4361715"/>
          </a:xfrm>
          <a:prstGeom prst="rect">
            <a:avLst/>
          </a:prstGeom>
          <a:noFill/>
          <a:ln>
            <a:noFill/>
          </a:ln>
        </p:spPr>
        <p:txBody>
          <a:bodyPr anchorCtr="0" anchor="t" bIns="45700" lIns="91425" spcFirstLastPara="1" rIns="91425" wrap="square" tIns="45700">
            <a:noAutofit/>
          </a:bodyPr>
          <a:lstStyle/>
          <a:p>
            <a:pPr indent="-719138" lvl="0" marL="719138" marR="0" rtl="0" algn="l">
              <a:spcBef>
                <a:spcPts val="0"/>
              </a:spcBef>
              <a:spcAft>
                <a:spcPts val="0"/>
              </a:spcAft>
              <a:buNone/>
            </a:pPr>
            <a:r>
              <a:rPr b="1" i="0" lang="en-US" sz="2400" u="none" cap="none" strike="noStrike">
                <a:solidFill>
                  <a:srgbClr val="E84141"/>
                </a:solidFill>
                <a:latin typeface="Calibri"/>
                <a:ea typeface="Calibri"/>
                <a:cs typeface="Calibri"/>
                <a:sym typeface="Calibri"/>
              </a:rPr>
              <a:t>3.1 	</a:t>
            </a:r>
            <a:r>
              <a:rPr b="1" i="0" lang="en-US" sz="2400" u="none" cap="none" strike="noStrike">
                <a:solidFill>
                  <a:srgbClr val="1E4783"/>
                </a:solidFill>
                <a:latin typeface="Calibri"/>
                <a:ea typeface="Calibri"/>
                <a:cs typeface="Calibri"/>
                <a:sym typeface="Calibri"/>
              </a:rPr>
              <a:t>Describe and explain earthquake activity.</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3.2 	</a:t>
            </a:r>
            <a:r>
              <a:rPr b="1" i="0" lang="en-US" sz="2400" u="none" cap="none" strike="noStrike">
                <a:solidFill>
                  <a:srgbClr val="1E4783"/>
                </a:solidFill>
                <a:latin typeface="Calibri"/>
                <a:ea typeface="Calibri"/>
                <a:cs typeface="Calibri"/>
                <a:sym typeface="Calibri"/>
              </a:rPr>
              <a:t>Describe the distribution and measurement of earthquakes. </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3.3 	</a:t>
            </a:r>
            <a:r>
              <a:rPr b="1" i="0" lang="en-US" sz="2400" u="none" cap="none" strike="noStrike">
                <a:solidFill>
                  <a:srgbClr val="1E4783"/>
                </a:solidFill>
                <a:latin typeface="Calibri"/>
                <a:ea typeface="Calibri"/>
                <a:cs typeface="Calibri"/>
                <a:sym typeface="Calibri"/>
              </a:rPr>
              <a:t>Compare two different earthquakes.</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3.4 	</a:t>
            </a:r>
            <a:r>
              <a:rPr b="1" i="0" lang="en-US" sz="2400" u="none" cap="none" strike="noStrike">
                <a:solidFill>
                  <a:srgbClr val="1E4783"/>
                </a:solidFill>
                <a:latin typeface="Calibri"/>
                <a:ea typeface="Calibri"/>
                <a:cs typeface="Calibri"/>
                <a:sym typeface="Calibri"/>
              </a:rPr>
              <a:t>Describe the economic and social impact of earthquakes. </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3.5 	</a:t>
            </a:r>
            <a:r>
              <a:rPr b="1" i="0" lang="en-US" sz="2400" u="none" cap="none" strike="noStrike">
                <a:solidFill>
                  <a:srgbClr val="1E4783"/>
                </a:solidFill>
                <a:latin typeface="Calibri"/>
                <a:ea typeface="Calibri"/>
                <a:cs typeface="Calibri"/>
                <a:sym typeface="Calibri"/>
              </a:rPr>
              <a:t>Describe short-term and long-term responses to earthquakes.	</a:t>
            </a:r>
            <a:endParaRPr b="0" i="0" sz="2400" u="none" cap="none" strike="noStrike">
              <a:solidFill>
                <a:srgbClr val="1E478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nvSpPr>
        <p:spPr>
          <a:xfrm>
            <a:off x="516082" y="1718113"/>
            <a:ext cx="6102926" cy="3030125"/>
          </a:xfrm>
          <a:prstGeom prst="rect">
            <a:avLst/>
          </a:prstGeom>
          <a:noFill/>
          <a:ln>
            <a:noFill/>
          </a:ln>
        </p:spPr>
        <p:txBody>
          <a:bodyPr anchorCtr="0" anchor="t" bIns="45700" lIns="91425" spcFirstLastPara="1" rIns="91425" wrap="square" tIns="45700">
            <a:spAutoFit/>
          </a:bodyPr>
          <a:lstStyle/>
          <a:p>
            <a:pPr indent="-358775" lvl="0" marL="3587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Haiti is located in the Caribbean.</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It is a very poor country with a population of 10 million.</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Its capital, Port-au-Prince, was struck by an earthquake that reached 7.0 on the Richter scale.</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Much of the city was reduced to rubble.</a:t>
            </a:r>
            <a:endParaRPr/>
          </a:p>
        </p:txBody>
      </p:sp>
      <p:pic>
        <p:nvPicPr>
          <p:cNvPr id="198" name="Google Shape;198;p20"/>
          <p:cNvPicPr preferRelativeResize="0"/>
          <p:nvPr/>
        </p:nvPicPr>
        <p:blipFill rotWithShape="1">
          <a:blip r:embed="rId3">
            <a:alphaModFix/>
          </a:blip>
          <a:srcRect b="0" l="0" r="0" t="0"/>
          <a:stretch/>
        </p:blipFill>
        <p:spPr>
          <a:xfrm>
            <a:off x="7011988" y="1721000"/>
            <a:ext cx="5311630" cy="3027238"/>
          </a:xfrm>
          <a:prstGeom prst="rect">
            <a:avLst/>
          </a:prstGeom>
          <a:noFill/>
          <a:ln>
            <a:noFill/>
          </a:ln>
        </p:spPr>
      </p:pic>
      <p:sp>
        <p:nvSpPr>
          <p:cNvPr id="199" name="Google Shape;199;p20"/>
          <p:cNvSpPr txBox="1"/>
          <p:nvPr/>
        </p:nvSpPr>
        <p:spPr>
          <a:xfrm>
            <a:off x="471940" y="1016633"/>
            <a:ext cx="40180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Haiti, 12 January 2010</a:t>
            </a:r>
            <a:endParaRPr b="1" sz="2400">
              <a:solidFill>
                <a:srgbClr val="1E4783"/>
              </a:solidFill>
              <a:latin typeface="Calibri"/>
              <a:ea typeface="Calibri"/>
              <a:cs typeface="Calibri"/>
              <a:sym typeface="Calibri"/>
            </a:endParaRPr>
          </a:p>
        </p:txBody>
      </p:sp>
      <p:sp>
        <p:nvSpPr>
          <p:cNvPr id="200" name="Google Shape;200;p20"/>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 </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nvSpPr>
        <p:spPr>
          <a:xfrm>
            <a:off x="432000" y="1868801"/>
            <a:ext cx="6102926" cy="414024"/>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Clr>
                <a:srgbClr val="1E4783"/>
              </a:buClr>
              <a:buSzPts val="2400"/>
              <a:buFont typeface="Arial"/>
              <a:buNone/>
            </a:pPr>
            <a:r>
              <a:rPr lang="en-US" sz="2400">
                <a:solidFill>
                  <a:srgbClr val="1E4783"/>
                </a:solidFill>
                <a:latin typeface="Calibri"/>
                <a:ea typeface="Calibri"/>
                <a:cs typeface="Calibri"/>
                <a:sym typeface="Calibri"/>
              </a:rPr>
              <a:t>Look at this image of collapsed houses in Haiti.</a:t>
            </a:r>
            <a:endParaRPr/>
          </a:p>
        </p:txBody>
      </p:sp>
      <p:pic>
        <p:nvPicPr>
          <p:cNvPr id="206" name="Google Shape;206;p21"/>
          <p:cNvPicPr preferRelativeResize="0"/>
          <p:nvPr/>
        </p:nvPicPr>
        <p:blipFill rotWithShape="1">
          <a:blip r:embed="rId3">
            <a:alphaModFix/>
          </a:blip>
          <a:srcRect b="0" l="0" r="0" t="0"/>
          <a:stretch/>
        </p:blipFill>
        <p:spPr>
          <a:xfrm>
            <a:off x="6592255" y="1867224"/>
            <a:ext cx="5167745" cy="3432869"/>
          </a:xfrm>
          <a:prstGeom prst="rect">
            <a:avLst/>
          </a:prstGeom>
          <a:noFill/>
          <a:ln>
            <a:noFill/>
          </a:ln>
        </p:spPr>
      </p:pic>
      <p:sp>
        <p:nvSpPr>
          <p:cNvPr id="207" name="Google Shape;207;p21"/>
          <p:cNvSpPr txBox="1"/>
          <p:nvPr/>
        </p:nvSpPr>
        <p:spPr>
          <a:xfrm>
            <a:off x="432000" y="2435726"/>
            <a:ext cx="6034608" cy="1837491"/>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1.  </a:t>
            </a:r>
            <a:r>
              <a:rPr lang="en-US" sz="2400">
                <a:solidFill>
                  <a:srgbClr val="1E4783"/>
                </a:solidFill>
                <a:latin typeface="Calibri"/>
                <a:ea typeface="Calibri"/>
                <a:cs typeface="Calibri"/>
                <a:sym typeface="Calibri"/>
              </a:rPr>
              <a:t>Why do you think these houses collapsed?</a:t>
            </a:r>
            <a:endParaRPr/>
          </a:p>
          <a:p>
            <a:pPr indent="-404813" lvl="0" marL="404813" marR="0" rtl="0" algn="l">
              <a:lnSpc>
                <a:spcPct val="102625"/>
              </a:lnSpc>
              <a:spcBef>
                <a:spcPts val="1800"/>
              </a:spcBef>
              <a:spcAft>
                <a:spcPts val="0"/>
              </a:spcAft>
              <a:buNone/>
            </a:pPr>
            <a:r>
              <a:rPr b="1" lang="en-US" sz="2400">
                <a:solidFill>
                  <a:srgbClr val="E84141"/>
                </a:solidFill>
                <a:latin typeface="Calibri"/>
                <a:ea typeface="Calibri"/>
                <a:cs typeface="Calibri"/>
                <a:sym typeface="Calibri"/>
              </a:rPr>
              <a:t>2.  </a:t>
            </a:r>
            <a:r>
              <a:rPr lang="en-US" sz="2400">
                <a:solidFill>
                  <a:srgbClr val="1E4783"/>
                </a:solidFill>
                <a:latin typeface="Calibri"/>
                <a:ea typeface="Calibri"/>
                <a:cs typeface="Calibri"/>
                <a:sym typeface="Calibri"/>
              </a:rPr>
              <a:t>What is the </a:t>
            </a:r>
            <a:r>
              <a:rPr b="1" lang="en-US" sz="2400">
                <a:solidFill>
                  <a:srgbClr val="1E4783"/>
                </a:solidFill>
                <a:latin typeface="Calibri"/>
                <a:ea typeface="Calibri"/>
                <a:cs typeface="Calibri"/>
                <a:sym typeface="Calibri"/>
              </a:rPr>
              <a:t>connection</a:t>
            </a:r>
            <a:r>
              <a:rPr lang="en-US" sz="2400">
                <a:solidFill>
                  <a:srgbClr val="1E4783"/>
                </a:solidFill>
                <a:latin typeface="Calibri"/>
                <a:ea typeface="Calibri"/>
                <a:cs typeface="Calibri"/>
                <a:sym typeface="Calibri"/>
              </a:rPr>
              <a:t> between the quality of buildings and earthquake damage? </a:t>
            </a:r>
            <a:endParaRPr/>
          </a:p>
          <a:p>
            <a:pPr indent="0" lvl="0" marL="0" marR="0" rtl="0" algn="l">
              <a:lnSpc>
                <a:spcPct val="102625"/>
              </a:lnSpc>
              <a:spcBef>
                <a:spcPts val="1800"/>
              </a:spcBef>
              <a:spcAft>
                <a:spcPts val="0"/>
              </a:spcAft>
              <a:buNone/>
            </a:pPr>
            <a:r>
              <a:t/>
            </a:r>
            <a:endParaRPr sz="2400">
              <a:solidFill>
                <a:srgbClr val="1E4783"/>
              </a:solidFill>
              <a:latin typeface="Calibri"/>
              <a:ea typeface="Calibri"/>
              <a:cs typeface="Calibri"/>
              <a:sym typeface="Calibri"/>
            </a:endParaRPr>
          </a:p>
        </p:txBody>
      </p:sp>
      <p:sp>
        <p:nvSpPr>
          <p:cNvPr id="208" name="Google Shape;208;p21"/>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nvSpPr>
        <p:spPr>
          <a:xfrm>
            <a:off x="432000" y="938600"/>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Social impacts</a:t>
            </a:r>
            <a:endParaRPr/>
          </a:p>
        </p:txBody>
      </p:sp>
      <p:sp>
        <p:nvSpPr>
          <p:cNvPr id="214" name="Google Shape;214;p22"/>
          <p:cNvSpPr txBox="1"/>
          <p:nvPr/>
        </p:nvSpPr>
        <p:spPr>
          <a:xfrm>
            <a:off x="521148" y="1458886"/>
            <a:ext cx="11474882" cy="4274055"/>
          </a:xfrm>
          <a:prstGeom prst="rect">
            <a:avLst/>
          </a:prstGeom>
          <a:noFill/>
          <a:ln>
            <a:noFill/>
          </a:ln>
        </p:spPr>
        <p:txBody>
          <a:bodyPr anchorCtr="0" anchor="t" bIns="45700" lIns="91425" spcFirstLastPara="1" rIns="91425" wrap="square" tIns="45700">
            <a:spAutoFit/>
          </a:bodyPr>
          <a:lstStyle/>
          <a:p>
            <a:pPr indent="-447675" lvl="0" marL="4476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Poorly constructed houses collapsed and one million people were left homeless.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230,000 people were killed.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All Haiti’s hospitals were damaged or destroyed.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A prison was destroyed, releasing 4,000 inmates. </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Water, electricity and sewerage systems were damaged.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Poor sanitation led to an outbreak of waterborne diseases, e.g. cholera.</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Seaport and airport were destroyed, delaying aid agencies offering help.</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Violence and looting broke out.</a:t>
            </a:r>
            <a:endParaRPr/>
          </a:p>
        </p:txBody>
      </p:sp>
      <p:sp>
        <p:nvSpPr>
          <p:cNvPr id="215" name="Google Shape;215;p22"/>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nvSpPr>
        <p:spPr>
          <a:xfrm>
            <a:off x="458273" y="1023836"/>
            <a:ext cx="11449947" cy="414024"/>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Clr>
                <a:srgbClr val="1E4783"/>
              </a:buClr>
              <a:buSzPts val="2400"/>
              <a:buFont typeface="Arial"/>
              <a:buNone/>
            </a:pPr>
            <a:r>
              <a:rPr lang="en-US" sz="2400">
                <a:solidFill>
                  <a:srgbClr val="1E4783"/>
                </a:solidFill>
                <a:latin typeface="Calibri"/>
                <a:ea typeface="Calibri"/>
                <a:cs typeface="Calibri"/>
                <a:sym typeface="Calibri"/>
              </a:rPr>
              <a:t>Look at the image below showing Haiti’s main port at Port-au-Prince after the earthquake.</a:t>
            </a:r>
            <a:endParaRPr/>
          </a:p>
        </p:txBody>
      </p:sp>
      <p:sp>
        <p:nvSpPr>
          <p:cNvPr id="221" name="Google Shape;221;p23"/>
          <p:cNvSpPr txBox="1"/>
          <p:nvPr/>
        </p:nvSpPr>
        <p:spPr>
          <a:xfrm>
            <a:off x="458273" y="1593273"/>
            <a:ext cx="6102926" cy="2158091"/>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1.  </a:t>
            </a:r>
            <a:r>
              <a:rPr lang="en-US" sz="2400">
                <a:solidFill>
                  <a:srgbClr val="1E4783"/>
                </a:solidFill>
                <a:latin typeface="Calibri"/>
                <a:ea typeface="Calibri"/>
                <a:cs typeface="Calibri"/>
                <a:sym typeface="Calibri"/>
              </a:rPr>
              <a:t>Describe the damage shown in the photograph.</a:t>
            </a:r>
            <a:endParaRPr/>
          </a:p>
          <a:p>
            <a:pPr indent="-404813" lvl="0" marL="404813" marR="0" rtl="0" algn="l">
              <a:lnSpc>
                <a:spcPct val="102625"/>
              </a:lnSpc>
              <a:spcBef>
                <a:spcPts val="1800"/>
              </a:spcBef>
              <a:spcAft>
                <a:spcPts val="0"/>
              </a:spcAft>
              <a:buNone/>
            </a:pPr>
            <a:r>
              <a:rPr b="1" lang="en-US" sz="2400">
                <a:solidFill>
                  <a:srgbClr val="E84141"/>
                </a:solidFill>
                <a:latin typeface="Calibri"/>
                <a:ea typeface="Calibri"/>
                <a:cs typeface="Calibri"/>
                <a:sym typeface="Calibri"/>
              </a:rPr>
              <a:t>2.  </a:t>
            </a:r>
            <a:r>
              <a:rPr lang="en-US" sz="2400">
                <a:solidFill>
                  <a:srgbClr val="1E4783"/>
                </a:solidFill>
                <a:latin typeface="Calibri"/>
                <a:ea typeface="Calibri"/>
                <a:cs typeface="Calibri"/>
                <a:sym typeface="Calibri"/>
              </a:rPr>
              <a:t>What were the </a:t>
            </a:r>
            <a:r>
              <a:rPr b="1" lang="en-US" sz="2400">
                <a:solidFill>
                  <a:srgbClr val="1E4783"/>
                </a:solidFill>
                <a:latin typeface="Calibri"/>
                <a:ea typeface="Calibri"/>
                <a:cs typeface="Calibri"/>
                <a:sym typeface="Calibri"/>
              </a:rPr>
              <a:t>implications</a:t>
            </a:r>
            <a:r>
              <a:rPr lang="en-US" sz="2400">
                <a:solidFill>
                  <a:srgbClr val="1E4783"/>
                </a:solidFill>
                <a:latin typeface="Calibri"/>
                <a:ea typeface="Calibri"/>
                <a:cs typeface="Calibri"/>
                <a:sym typeface="Calibri"/>
              </a:rPr>
              <a:t> of the destruction of the port for Haiti?</a:t>
            </a:r>
            <a:endParaRPr/>
          </a:p>
          <a:p>
            <a:pPr indent="0" lvl="0" marL="0" marR="0" rtl="0" algn="l">
              <a:lnSpc>
                <a:spcPct val="102625"/>
              </a:lnSpc>
              <a:spcBef>
                <a:spcPts val="1800"/>
              </a:spcBef>
              <a:spcAft>
                <a:spcPts val="0"/>
              </a:spcAft>
              <a:buNone/>
            </a:pPr>
            <a:r>
              <a:t/>
            </a:r>
            <a:endParaRPr sz="2400">
              <a:solidFill>
                <a:srgbClr val="1E4783"/>
              </a:solidFill>
              <a:latin typeface="Calibri"/>
              <a:ea typeface="Calibri"/>
              <a:cs typeface="Calibri"/>
              <a:sym typeface="Calibri"/>
            </a:endParaRPr>
          </a:p>
        </p:txBody>
      </p:sp>
      <p:pic>
        <p:nvPicPr>
          <p:cNvPr descr="A picture containing boat, outdoor, water, sky&#10;&#10;Description automatically generated" id="222" name="Google Shape;222;p23"/>
          <p:cNvPicPr preferRelativeResize="0"/>
          <p:nvPr/>
        </p:nvPicPr>
        <p:blipFill rotWithShape="1">
          <a:blip r:embed="rId3">
            <a:alphaModFix/>
          </a:blip>
          <a:srcRect b="0" l="0" r="0" t="0"/>
          <a:stretch/>
        </p:blipFill>
        <p:spPr>
          <a:xfrm>
            <a:off x="5553644" y="1593273"/>
            <a:ext cx="6180083" cy="4111815"/>
          </a:xfrm>
          <a:prstGeom prst="rect">
            <a:avLst/>
          </a:prstGeom>
          <a:noFill/>
          <a:ln>
            <a:noFill/>
          </a:ln>
        </p:spPr>
      </p:pic>
      <p:sp>
        <p:nvSpPr>
          <p:cNvPr id="223" name="Google Shape;223;p23"/>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nvSpPr>
        <p:spPr>
          <a:xfrm>
            <a:off x="432000" y="908344"/>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Economic impacts</a:t>
            </a:r>
            <a:endParaRPr/>
          </a:p>
        </p:txBody>
      </p:sp>
      <p:sp>
        <p:nvSpPr>
          <p:cNvPr id="229" name="Google Shape;229;p24"/>
          <p:cNvSpPr txBox="1"/>
          <p:nvPr/>
        </p:nvSpPr>
        <p:spPr>
          <a:xfrm>
            <a:off x="432000" y="1497328"/>
            <a:ext cx="10698455" cy="3260957"/>
          </a:xfrm>
          <a:prstGeom prst="rect">
            <a:avLst/>
          </a:prstGeom>
          <a:noFill/>
          <a:ln>
            <a:noFill/>
          </a:ln>
        </p:spPr>
        <p:txBody>
          <a:bodyPr anchorCtr="0" anchor="t" bIns="45700" lIns="91425" spcFirstLastPara="1" rIns="91425" wrap="square" tIns="45700">
            <a:spAutoFit/>
          </a:bodyPr>
          <a:lstStyle/>
          <a:p>
            <a:pPr indent="-447675" lvl="0" marL="4476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Seaport and airport were destroyed, key communication links.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Roads were blocked which led to difficulties getting aid in.</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Important historical buildings were destroyed, e.g. National Palace.</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250,000 homes and 30,000 commercial buildings were destroyed. </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The UN appointed Bill Clinton, former US President, to coordinate relief efforts that would be needed for many years – not only to rebuild the country’s infrastructure but also its economic development.</a:t>
            </a:r>
            <a:endParaRPr/>
          </a:p>
        </p:txBody>
      </p:sp>
      <p:sp>
        <p:nvSpPr>
          <p:cNvPr id="230" name="Google Shape;230;p24"/>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6" name="Google Shape;236;p25"/>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3.4 on page 11 of your Skills Book.</a:t>
            </a:r>
            <a:endParaRPr/>
          </a:p>
        </p:txBody>
      </p:sp>
      <p:sp>
        <p:nvSpPr>
          <p:cNvPr id="237" name="Google Shape;237;p25"/>
          <p:cNvSpPr txBox="1"/>
          <p:nvPr/>
        </p:nvSpPr>
        <p:spPr>
          <a:xfrm>
            <a:off x="432000" y="397776"/>
            <a:ext cx="11002618"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3.4</a:t>
            </a:r>
            <a:r>
              <a:rPr b="1" i="0" lang="en-US" sz="3200">
                <a:solidFill>
                  <a:srgbClr val="39304C"/>
                </a:solidFill>
                <a:latin typeface="Glory"/>
                <a:ea typeface="Glory"/>
                <a:cs typeface="Glory"/>
                <a:sym typeface="Glory"/>
              </a:rPr>
              <a:t> 	</a:t>
            </a:r>
            <a:r>
              <a:rPr b="1" i="0" lang="en-US" sz="3200">
                <a:solidFill>
                  <a:srgbClr val="1E4783"/>
                </a:solidFill>
                <a:latin typeface="Glory"/>
                <a:ea typeface="Glory"/>
                <a:cs typeface="Glory"/>
                <a:sym typeface="Glory"/>
              </a:rPr>
              <a:t>Describe the economic and social impact of earthquakes. </a:t>
            </a:r>
            <a:endParaRPr b="1" i="0" sz="3200">
              <a:solidFill>
                <a:srgbClr val="1E4783"/>
              </a:solidFill>
              <a:latin typeface="Glory"/>
              <a:ea typeface="Glory"/>
              <a:cs typeface="Glory"/>
              <a:sym typeface="Glo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 </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
        <p:nvSpPr>
          <p:cNvPr id="243" name="Google Shape;243;p26"/>
          <p:cNvSpPr txBox="1"/>
          <p:nvPr/>
        </p:nvSpPr>
        <p:spPr>
          <a:xfrm>
            <a:off x="415636" y="1076648"/>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Short-term effects</a:t>
            </a:r>
            <a:endParaRPr/>
          </a:p>
        </p:txBody>
      </p:sp>
      <p:sp>
        <p:nvSpPr>
          <p:cNvPr id="244" name="Google Shape;244;p26"/>
          <p:cNvSpPr txBox="1"/>
          <p:nvPr/>
        </p:nvSpPr>
        <p:spPr>
          <a:xfrm>
            <a:off x="415636" y="1738880"/>
            <a:ext cx="10515600" cy="2940357"/>
          </a:xfrm>
          <a:prstGeom prst="rect">
            <a:avLst/>
          </a:prstGeom>
          <a:noFill/>
          <a:ln>
            <a:noFill/>
          </a:ln>
        </p:spPr>
        <p:txBody>
          <a:bodyPr anchorCtr="0" anchor="t" bIns="45700" lIns="91425" spcFirstLastPara="1" rIns="91425" wrap="square" tIns="45700">
            <a:spAutoFit/>
          </a:bodyPr>
          <a:lstStyle/>
          <a:p>
            <a:pPr indent="-358775" lvl="0" marL="3587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Deaths and injuries</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Buildings – homes, offices, factories – are damaged and collapse</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Infrastructure disrupted or destroyed – water and sewerage pipes burst, electricity and telephone cables snap, gas pipes break, causing fire</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Roads crack and collapse, railway lines bend, harbour walls break</a:t>
            </a:r>
            <a:endParaRPr/>
          </a:p>
          <a:p>
            <a:pPr indent="-358775" lvl="0" marL="3587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Cost of emergency aid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nvSpPr>
        <p:spPr>
          <a:xfrm>
            <a:off x="415636" y="1164617"/>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Short-term responses</a:t>
            </a:r>
            <a:endParaRPr/>
          </a:p>
        </p:txBody>
      </p:sp>
      <p:sp>
        <p:nvSpPr>
          <p:cNvPr id="250" name="Google Shape;250;p27"/>
          <p:cNvSpPr txBox="1"/>
          <p:nvPr/>
        </p:nvSpPr>
        <p:spPr>
          <a:xfrm>
            <a:off x="415636" y="1786935"/>
            <a:ext cx="10515600" cy="3171189"/>
          </a:xfrm>
          <a:prstGeom prst="rect">
            <a:avLst/>
          </a:prstGeom>
          <a:noFill/>
          <a:ln>
            <a:noFill/>
          </a:ln>
        </p:spPr>
        <p:txBody>
          <a:bodyPr anchorCtr="0" anchor="t" bIns="45700" lIns="91425" spcFirstLastPara="1" rIns="91425" wrap="square" tIns="45700">
            <a:spAutoFit/>
          </a:bodyPr>
          <a:lstStyle/>
          <a:p>
            <a:pPr indent="-447675" lvl="0" marL="4476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Initiate search-and-rescue to find survivors, bury those who have died.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Provide medical help in field hospitals to injured survivors.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Provide emergency food, water and shelter for survivors.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Clear roads and provide transport so that aid can be delivered.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Provide information points to help people find loved ones.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Organise aid programmes.</a:t>
            </a:r>
            <a:endParaRPr/>
          </a:p>
        </p:txBody>
      </p:sp>
      <p:sp>
        <p:nvSpPr>
          <p:cNvPr id="251" name="Google Shape;251;p27"/>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nvSpPr>
        <p:spPr>
          <a:xfrm>
            <a:off x="415636" y="1164617"/>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Long-term effects</a:t>
            </a:r>
            <a:endParaRPr/>
          </a:p>
        </p:txBody>
      </p:sp>
      <p:sp>
        <p:nvSpPr>
          <p:cNvPr id="257" name="Google Shape;257;p28"/>
          <p:cNvSpPr txBox="1"/>
          <p:nvPr/>
        </p:nvSpPr>
        <p:spPr>
          <a:xfrm>
            <a:off x="467545" y="1833357"/>
            <a:ext cx="10515600" cy="3722622"/>
          </a:xfrm>
          <a:prstGeom prst="rect">
            <a:avLst/>
          </a:prstGeom>
          <a:noFill/>
          <a:ln>
            <a:noFill/>
          </a:ln>
        </p:spPr>
        <p:txBody>
          <a:bodyPr anchorCtr="0" anchor="t" bIns="45700" lIns="91425" spcFirstLastPara="1" rIns="91425" wrap="square" tIns="45700">
            <a:spAutoFit/>
          </a:bodyPr>
          <a:lstStyle/>
          <a:p>
            <a:pPr indent="-447675" lvl="0" marL="4476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Bereavement, as people live with the loss of loved ones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Fear, as people live with the uncertainty of future earthquakes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Jobs lost, as businesses are disrupted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Homelessness while people await the reconstruction of their homes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Homes, factories and offices need services to be repaired – this takes time</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Roads need to be reconstructed</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Cost of rebuilding</a:t>
            </a:r>
            <a:endParaRPr/>
          </a:p>
        </p:txBody>
      </p:sp>
      <p:sp>
        <p:nvSpPr>
          <p:cNvPr id="258" name="Google Shape;258;p28"/>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nvSpPr>
        <p:spPr>
          <a:xfrm>
            <a:off x="415636" y="1076648"/>
            <a:ext cx="10515600" cy="4643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600"/>
              <a:buFont typeface="Calibri"/>
              <a:buNone/>
            </a:pPr>
            <a:r>
              <a:rPr b="1" i="0" lang="en-US" sz="2600">
                <a:solidFill>
                  <a:srgbClr val="1E4783"/>
                </a:solidFill>
                <a:latin typeface="Calibri"/>
                <a:ea typeface="Calibri"/>
                <a:cs typeface="Calibri"/>
                <a:sym typeface="Calibri"/>
              </a:rPr>
              <a:t>Long-term responses</a:t>
            </a:r>
            <a:endParaRPr/>
          </a:p>
        </p:txBody>
      </p:sp>
      <p:sp>
        <p:nvSpPr>
          <p:cNvPr id="264" name="Google Shape;264;p29"/>
          <p:cNvSpPr txBox="1"/>
          <p:nvPr/>
        </p:nvSpPr>
        <p:spPr>
          <a:xfrm>
            <a:off x="415636" y="1605668"/>
            <a:ext cx="10515600" cy="4274055"/>
          </a:xfrm>
          <a:prstGeom prst="rect">
            <a:avLst/>
          </a:prstGeom>
          <a:noFill/>
          <a:ln>
            <a:noFill/>
          </a:ln>
        </p:spPr>
        <p:txBody>
          <a:bodyPr anchorCtr="0" anchor="t" bIns="45700" lIns="91425" spcFirstLastPara="1" rIns="91425" wrap="square" tIns="45700">
            <a:spAutoFit/>
          </a:bodyPr>
          <a:lstStyle/>
          <a:p>
            <a:pPr indent="-447675" lvl="0" marL="447675" marR="0" rtl="0" algn="l">
              <a:lnSpc>
                <a:spcPct val="102625"/>
              </a:lnSpc>
              <a:spcBef>
                <a:spcPts val="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Provide housing support while rebuilding homes.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Support businesses to reopen and rehire workers.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Repair roads, bridges, ports and airports.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Ensure that all buildings are earthquake-resistant.</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Repair water and sewerage pipes.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Rebuild electricity and telephone lines.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Provide counselling support for survivors.</a:t>
            </a:r>
            <a:endParaRPr/>
          </a:p>
          <a:p>
            <a:pPr indent="-447675" lvl="0" marL="447675" marR="0" rtl="0" algn="l">
              <a:lnSpc>
                <a:spcPct val="102625"/>
              </a:lnSpc>
              <a:spcBef>
                <a:spcPts val="1800"/>
              </a:spcBef>
              <a:spcAft>
                <a:spcPts val="0"/>
              </a:spcAft>
              <a:buClr>
                <a:srgbClr val="E84141"/>
              </a:buClr>
              <a:buSzPts val="2400"/>
              <a:buFont typeface="Arial"/>
              <a:buChar char="•"/>
            </a:pPr>
            <a:r>
              <a:rPr lang="en-US" sz="2400">
                <a:solidFill>
                  <a:srgbClr val="1E4783"/>
                </a:solidFill>
                <a:latin typeface="Calibri"/>
                <a:ea typeface="Calibri"/>
                <a:cs typeface="Calibri"/>
                <a:sym typeface="Calibri"/>
              </a:rPr>
              <a:t>Invest in prevention of earthquake damage.</a:t>
            </a:r>
            <a:endParaRPr sz="2400">
              <a:solidFill>
                <a:srgbClr val="1E4783"/>
              </a:solidFill>
              <a:latin typeface="Calibri"/>
              <a:ea typeface="Calibri"/>
              <a:cs typeface="Calibri"/>
              <a:sym typeface="Calibri"/>
            </a:endParaRPr>
          </a:p>
        </p:txBody>
      </p:sp>
      <p:sp>
        <p:nvSpPr>
          <p:cNvPr id="265" name="Google Shape;265;p29"/>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Keyword connections</a:t>
            </a:r>
            <a:endParaRPr/>
          </a:p>
        </p:txBody>
      </p:sp>
      <p:pic>
        <p:nvPicPr>
          <p:cNvPr descr="Graphical user interface, diagram, text, application, chat or text message&#10;&#10;Description automatically generated" id="75" name="Google Shape;75;p3"/>
          <p:cNvPicPr preferRelativeResize="0"/>
          <p:nvPr/>
        </p:nvPicPr>
        <p:blipFill rotWithShape="1">
          <a:blip r:embed="rId3">
            <a:alphaModFix/>
          </a:blip>
          <a:srcRect b="0" l="0" r="0" t="0"/>
          <a:stretch/>
        </p:blipFill>
        <p:spPr>
          <a:xfrm>
            <a:off x="697312" y="1694069"/>
            <a:ext cx="10889474" cy="28953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nvSpPr>
        <p:spPr>
          <a:xfrm>
            <a:off x="214875" y="1610050"/>
            <a:ext cx="5853300" cy="4408500"/>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1.  </a:t>
            </a:r>
            <a:r>
              <a:rPr b="1" lang="en-US" sz="2400">
                <a:solidFill>
                  <a:srgbClr val="1E4783"/>
                </a:solidFill>
                <a:latin typeface="Calibri"/>
                <a:ea typeface="Calibri"/>
                <a:cs typeface="Calibri"/>
                <a:sym typeface="Calibri"/>
              </a:rPr>
              <a:t>Predicting earthquakes</a:t>
            </a:r>
            <a:endParaRPr/>
          </a:p>
          <a:p>
            <a:pPr indent="-277813" lvl="0" marL="623888" marR="0" rtl="0" algn="l">
              <a:lnSpc>
                <a:spcPct val="102625"/>
              </a:lnSpc>
              <a:spcBef>
                <a:spcPts val="1800"/>
              </a:spcBef>
              <a:spcAft>
                <a:spcPts val="0"/>
              </a:spcAft>
              <a:buClr>
                <a:srgbClr val="FF0000"/>
              </a:buClr>
              <a:buSzPts val="2120"/>
              <a:buFont typeface="Arial"/>
              <a:buChar char="•"/>
            </a:pPr>
            <a:r>
              <a:rPr lang="en-US" sz="2600">
                <a:solidFill>
                  <a:srgbClr val="1E4783"/>
                </a:solidFill>
                <a:latin typeface="Calibri"/>
                <a:ea typeface="Calibri"/>
                <a:cs typeface="Calibri"/>
                <a:sym typeface="Calibri"/>
              </a:rPr>
              <a:t>we can </a:t>
            </a:r>
            <a:r>
              <a:rPr lang="en-US" sz="2600">
                <a:solidFill>
                  <a:srgbClr val="1E4783"/>
                </a:solidFill>
                <a:latin typeface="Calibri"/>
                <a:ea typeface="Calibri"/>
                <a:cs typeface="Calibri"/>
                <a:sym typeface="Calibri"/>
              </a:rPr>
              <a:t>predict </a:t>
            </a:r>
            <a:r>
              <a:rPr b="1" i="1" lang="en-US" sz="2600">
                <a:solidFill>
                  <a:srgbClr val="1E4783"/>
                </a:solidFill>
                <a:latin typeface="Calibri"/>
                <a:ea typeface="Calibri"/>
                <a:cs typeface="Calibri"/>
                <a:sym typeface="Calibri"/>
              </a:rPr>
              <a:t>where </a:t>
            </a:r>
            <a:r>
              <a:rPr lang="en-US" sz="2600">
                <a:solidFill>
                  <a:srgbClr val="1E4783"/>
                </a:solidFill>
                <a:latin typeface="Calibri"/>
                <a:ea typeface="Calibri"/>
                <a:cs typeface="Calibri"/>
                <a:sym typeface="Calibri"/>
              </a:rPr>
              <a:t>earthquakes can occur, e.g. plate boundaries, but we cannot predict </a:t>
            </a:r>
            <a:r>
              <a:rPr b="1" i="1" lang="en-US" sz="2600">
                <a:solidFill>
                  <a:srgbClr val="1E4783"/>
                </a:solidFill>
                <a:latin typeface="Calibri"/>
                <a:ea typeface="Calibri"/>
                <a:cs typeface="Calibri"/>
                <a:sym typeface="Calibri"/>
              </a:rPr>
              <a:t>when</a:t>
            </a:r>
            <a:r>
              <a:rPr lang="en-US" sz="2600">
                <a:solidFill>
                  <a:srgbClr val="1E4783"/>
                </a:solidFill>
                <a:latin typeface="Calibri"/>
                <a:ea typeface="Calibri"/>
                <a:cs typeface="Calibri"/>
                <a:sym typeface="Calibri"/>
              </a:rPr>
              <a:t>. </a:t>
            </a:r>
            <a:endParaRPr sz="1600"/>
          </a:p>
          <a:p>
            <a:pPr indent="-277812" lvl="0" marL="623887" marR="0" rtl="0" algn="l">
              <a:lnSpc>
                <a:spcPct val="102625"/>
              </a:lnSpc>
              <a:spcBef>
                <a:spcPts val="1800"/>
              </a:spcBef>
              <a:spcAft>
                <a:spcPts val="0"/>
              </a:spcAft>
              <a:buClr>
                <a:srgbClr val="FF0000"/>
              </a:buClr>
              <a:buSzPts val="2120"/>
              <a:buFont typeface="Arial"/>
              <a:buChar char="•"/>
            </a:pPr>
            <a:r>
              <a:rPr lang="en-US" sz="2600">
                <a:solidFill>
                  <a:srgbClr val="1E4783"/>
                </a:solidFill>
                <a:latin typeface="Calibri"/>
                <a:ea typeface="Calibri"/>
                <a:cs typeface="Calibri"/>
                <a:sym typeface="Calibri"/>
              </a:rPr>
              <a:t>Laser monitoring ground movement the release of radon gas &amp; animal behaviour are all used to try to predict earthquakes.</a:t>
            </a:r>
            <a:endParaRPr sz="1600"/>
          </a:p>
          <a:p>
            <a:pPr indent="-404813" lvl="0" marL="404813" marR="0" rtl="0" algn="l">
              <a:lnSpc>
                <a:spcPct val="102625"/>
              </a:lnSpc>
              <a:spcBef>
                <a:spcPts val="1800"/>
              </a:spcBef>
              <a:spcAft>
                <a:spcPts val="0"/>
              </a:spcAft>
              <a:buNone/>
            </a:pPr>
            <a:r>
              <a:t/>
            </a:r>
            <a:endParaRPr sz="2400">
              <a:solidFill>
                <a:srgbClr val="1E4783"/>
              </a:solidFill>
              <a:latin typeface="Calibri"/>
              <a:ea typeface="Calibri"/>
              <a:cs typeface="Calibri"/>
              <a:sym typeface="Calibri"/>
            </a:endParaRPr>
          </a:p>
        </p:txBody>
      </p:sp>
      <p:sp>
        <p:nvSpPr>
          <p:cNvPr id="271" name="Google Shape;271;p30"/>
          <p:cNvSpPr txBox="1"/>
          <p:nvPr/>
        </p:nvSpPr>
        <p:spPr>
          <a:xfrm>
            <a:off x="415636" y="974036"/>
            <a:ext cx="48537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1E4783"/>
                </a:solidFill>
                <a:latin typeface="Calibri"/>
                <a:ea typeface="Calibri"/>
                <a:cs typeface="Calibri"/>
                <a:sym typeface="Calibri"/>
              </a:rPr>
              <a:t>Preventing earthquake damage</a:t>
            </a:r>
            <a:endParaRPr/>
          </a:p>
        </p:txBody>
      </p:sp>
      <p:pic>
        <p:nvPicPr>
          <p:cNvPr descr="A picture containing text, indoor, person, electronics&#10;&#10;Description automatically generated" id="272" name="Google Shape;272;p30"/>
          <p:cNvPicPr preferRelativeResize="0"/>
          <p:nvPr/>
        </p:nvPicPr>
        <p:blipFill rotWithShape="1">
          <a:blip r:embed="rId3">
            <a:alphaModFix/>
          </a:blip>
          <a:srcRect b="0" l="0" r="0" t="0"/>
          <a:stretch/>
        </p:blipFill>
        <p:spPr>
          <a:xfrm>
            <a:off x="6068262" y="1669877"/>
            <a:ext cx="5962205" cy="3747154"/>
          </a:xfrm>
          <a:prstGeom prst="rect">
            <a:avLst/>
          </a:prstGeom>
          <a:noFill/>
          <a:ln>
            <a:noFill/>
          </a:ln>
        </p:spPr>
      </p:pic>
      <p:sp>
        <p:nvSpPr>
          <p:cNvPr id="273" name="Google Shape;273;p30"/>
          <p:cNvSpPr txBox="1"/>
          <p:nvPr/>
        </p:nvSpPr>
        <p:spPr>
          <a:xfrm>
            <a:off x="5983999" y="5383562"/>
            <a:ext cx="35704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Calibri"/>
                <a:ea typeface="Calibri"/>
                <a:cs typeface="Calibri"/>
                <a:sym typeface="Calibri"/>
              </a:rPr>
              <a:t>I</a:t>
            </a:r>
            <a:r>
              <a:rPr b="0" i="0" lang="en-US" sz="1200">
                <a:solidFill>
                  <a:srgbClr val="000000"/>
                </a:solidFill>
                <a:latin typeface="Calibri"/>
                <a:ea typeface="Calibri"/>
                <a:cs typeface="Calibri"/>
                <a:sym typeface="Calibri"/>
              </a:rPr>
              <a:t>mage: Reuters/Alamy Stock Photo</a:t>
            </a:r>
            <a:endParaRPr sz="1200">
              <a:solidFill>
                <a:schemeClr val="dk1"/>
              </a:solidFill>
              <a:latin typeface="Calibri"/>
              <a:ea typeface="Calibri"/>
              <a:cs typeface="Calibri"/>
              <a:sym typeface="Calibri"/>
            </a:endParaRPr>
          </a:p>
        </p:txBody>
      </p:sp>
      <p:sp>
        <p:nvSpPr>
          <p:cNvPr id="274" name="Google Shape;274;p30"/>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nvSpPr>
        <p:spPr>
          <a:xfrm>
            <a:off x="415623" y="1386200"/>
            <a:ext cx="6657300" cy="5022600"/>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2.  </a:t>
            </a:r>
            <a:r>
              <a:rPr b="1" lang="en-US" sz="2400">
                <a:solidFill>
                  <a:srgbClr val="1E4783"/>
                </a:solidFill>
                <a:latin typeface="Calibri"/>
                <a:ea typeface="Calibri"/>
                <a:cs typeface="Calibri"/>
                <a:sym typeface="Calibri"/>
              </a:rPr>
              <a:t>Planning</a:t>
            </a:r>
            <a:endParaRPr/>
          </a:p>
          <a:p>
            <a:pPr indent="-360363" lvl="0" marL="719138" marR="0" rtl="0" algn="l">
              <a:lnSpc>
                <a:spcPct val="102625"/>
              </a:lnSpc>
              <a:spcBef>
                <a:spcPts val="1200"/>
              </a:spcBef>
              <a:spcAft>
                <a:spcPts val="0"/>
              </a:spcAft>
              <a:buClr>
                <a:srgbClr val="FF0000"/>
              </a:buClr>
              <a:buSzPts val="1920"/>
              <a:buFont typeface="Arial"/>
              <a:buChar char="•"/>
            </a:pPr>
            <a:r>
              <a:rPr lang="en-US" sz="2400">
                <a:solidFill>
                  <a:srgbClr val="1E4783"/>
                </a:solidFill>
                <a:latin typeface="Calibri"/>
                <a:ea typeface="Calibri"/>
                <a:cs typeface="Calibri"/>
                <a:sym typeface="Calibri"/>
              </a:rPr>
              <a:t>Government help to limit the effects of earthquakes by strict planning laws, e.g. earthquake-proof building regulations.</a:t>
            </a:r>
            <a:endParaRPr/>
          </a:p>
          <a:p>
            <a:pPr indent="-404813" lvl="0" marL="404813" marR="0" rtl="0" algn="l">
              <a:lnSpc>
                <a:spcPct val="102625"/>
              </a:lnSpc>
              <a:spcBef>
                <a:spcPts val="1800"/>
              </a:spcBef>
              <a:spcAft>
                <a:spcPts val="0"/>
              </a:spcAft>
              <a:buNone/>
            </a:pPr>
            <a:r>
              <a:rPr b="1" lang="en-US" sz="2400">
                <a:solidFill>
                  <a:srgbClr val="E84141"/>
                </a:solidFill>
                <a:latin typeface="Calibri"/>
                <a:ea typeface="Calibri"/>
                <a:cs typeface="Calibri"/>
                <a:sym typeface="Calibri"/>
              </a:rPr>
              <a:t>3. </a:t>
            </a:r>
            <a:r>
              <a:rPr lang="en-US" sz="2400">
                <a:solidFill>
                  <a:srgbClr val="E84141"/>
                </a:solidFill>
                <a:latin typeface="Calibri"/>
                <a:ea typeface="Calibri"/>
                <a:cs typeface="Calibri"/>
                <a:sym typeface="Calibri"/>
              </a:rPr>
              <a:t> </a:t>
            </a:r>
            <a:r>
              <a:rPr b="1" lang="en-US" sz="2400">
                <a:solidFill>
                  <a:srgbClr val="1E4783"/>
                </a:solidFill>
                <a:latin typeface="Calibri"/>
                <a:ea typeface="Calibri"/>
                <a:cs typeface="Calibri"/>
                <a:sym typeface="Calibri"/>
              </a:rPr>
              <a:t>Preparation</a:t>
            </a:r>
            <a:endParaRPr/>
          </a:p>
          <a:p>
            <a:pPr indent="-360363" lvl="0" marL="719138" marR="0" rtl="0" algn="l">
              <a:lnSpc>
                <a:spcPct val="102625"/>
              </a:lnSpc>
              <a:spcBef>
                <a:spcPts val="1200"/>
              </a:spcBef>
              <a:spcAft>
                <a:spcPts val="0"/>
              </a:spcAft>
              <a:buClr>
                <a:srgbClr val="FF0000"/>
              </a:buClr>
              <a:buSzPts val="1920"/>
              <a:buFont typeface="Arial"/>
              <a:buChar char="•"/>
            </a:pPr>
            <a:r>
              <a:rPr lang="en-US" sz="2400">
                <a:solidFill>
                  <a:srgbClr val="1E4783"/>
                </a:solidFill>
                <a:latin typeface="Calibri"/>
                <a:ea typeface="Calibri"/>
                <a:cs typeface="Calibri"/>
                <a:sym typeface="Calibri"/>
              </a:rPr>
              <a:t>In Japan, schoolchildren have ‘</a:t>
            </a:r>
            <a:r>
              <a:rPr b="1" lang="en-US" sz="2400">
                <a:solidFill>
                  <a:srgbClr val="1E4783"/>
                </a:solidFill>
                <a:latin typeface="Calibri"/>
                <a:ea typeface="Calibri"/>
                <a:cs typeface="Calibri"/>
                <a:sym typeface="Calibri"/>
              </a:rPr>
              <a:t>duck, cover and hold</a:t>
            </a:r>
            <a:r>
              <a:rPr lang="en-US" sz="2400">
                <a:solidFill>
                  <a:srgbClr val="1E4783"/>
                </a:solidFill>
                <a:latin typeface="Calibri"/>
                <a:ea typeface="Calibri"/>
                <a:cs typeface="Calibri"/>
                <a:sym typeface="Calibri"/>
              </a:rPr>
              <a:t>’ routines and most governments organise search-and-rescue personnel with trained sniffer dogs. Emergency supplies are on hand in these areas as well.</a:t>
            </a:r>
            <a:endParaRPr/>
          </a:p>
          <a:p>
            <a:pPr indent="0" lvl="0" marL="0" marR="0" rtl="0" algn="l">
              <a:lnSpc>
                <a:spcPct val="102625"/>
              </a:lnSpc>
              <a:spcBef>
                <a:spcPts val="1800"/>
              </a:spcBef>
              <a:spcAft>
                <a:spcPts val="0"/>
              </a:spcAft>
              <a:buNone/>
            </a:pPr>
            <a:r>
              <a:t/>
            </a:r>
            <a:endParaRPr sz="2400">
              <a:solidFill>
                <a:srgbClr val="1E4783"/>
              </a:solidFill>
              <a:latin typeface="Calibri"/>
              <a:ea typeface="Calibri"/>
              <a:cs typeface="Calibri"/>
              <a:sym typeface="Calibri"/>
            </a:endParaRPr>
          </a:p>
        </p:txBody>
      </p:sp>
      <p:sp>
        <p:nvSpPr>
          <p:cNvPr id="280" name="Google Shape;280;p31"/>
          <p:cNvSpPr txBox="1"/>
          <p:nvPr/>
        </p:nvSpPr>
        <p:spPr>
          <a:xfrm>
            <a:off x="415636" y="862970"/>
            <a:ext cx="48537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1E4783"/>
                </a:solidFill>
                <a:latin typeface="Calibri"/>
                <a:ea typeface="Calibri"/>
                <a:cs typeface="Calibri"/>
                <a:sym typeface="Calibri"/>
              </a:rPr>
              <a:t>Preventing earthquake damage</a:t>
            </a:r>
            <a:endParaRPr/>
          </a:p>
        </p:txBody>
      </p:sp>
      <p:pic>
        <p:nvPicPr>
          <p:cNvPr descr="Graphical user interface&#10;&#10;Description automatically generated" id="281" name="Google Shape;281;p31"/>
          <p:cNvPicPr preferRelativeResize="0"/>
          <p:nvPr/>
        </p:nvPicPr>
        <p:blipFill rotWithShape="1">
          <a:blip r:embed="rId3">
            <a:alphaModFix/>
          </a:blip>
          <a:srcRect b="0" l="0" r="0" t="0"/>
          <a:stretch/>
        </p:blipFill>
        <p:spPr>
          <a:xfrm>
            <a:off x="7222823" y="1190699"/>
            <a:ext cx="4853775" cy="3581881"/>
          </a:xfrm>
          <a:prstGeom prst="rect">
            <a:avLst/>
          </a:prstGeom>
          <a:noFill/>
          <a:ln>
            <a:noFill/>
          </a:ln>
        </p:spPr>
      </p:pic>
      <p:sp>
        <p:nvSpPr>
          <p:cNvPr id="282" name="Google Shape;282;p31"/>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pic>
        <p:nvPicPr>
          <p:cNvPr descr="Text&#10;&#10;Description automatically generated with low confidence" id="288" name="Google Shape;288;p32"/>
          <p:cNvPicPr preferRelativeResize="0"/>
          <p:nvPr/>
        </p:nvPicPr>
        <p:blipFill rotWithShape="1">
          <a:blip r:embed="rId3">
            <a:alphaModFix/>
          </a:blip>
          <a:srcRect b="0" l="0" r="0" t="0"/>
          <a:stretch/>
        </p:blipFill>
        <p:spPr>
          <a:xfrm>
            <a:off x="1924897" y="1225145"/>
            <a:ext cx="4469372" cy="878021"/>
          </a:xfrm>
          <a:prstGeom prst="rect">
            <a:avLst/>
          </a:prstGeom>
          <a:noFill/>
          <a:ln>
            <a:noFill/>
          </a:ln>
        </p:spPr>
      </p:pic>
      <p:graphicFrame>
        <p:nvGraphicFramePr>
          <p:cNvPr id="289" name="Google Shape;289;p32"/>
          <p:cNvGraphicFramePr/>
          <p:nvPr/>
        </p:nvGraphicFramePr>
        <p:xfrm>
          <a:off x="1636815" y="1313173"/>
          <a:ext cx="3000000" cy="3000000"/>
        </p:xfrm>
        <a:graphic>
          <a:graphicData uri="http://schemas.openxmlformats.org/drawingml/2006/table">
            <a:tbl>
              <a:tblPr bandRow="1" firstRow="1">
                <a:noFill/>
                <a:tableStyleId>{AF94968B-D0A9-42F4-8002-9895A21F47B7}</a:tableStyleId>
              </a:tblPr>
              <a:tblGrid>
                <a:gridCol w="9197450"/>
              </a:tblGrid>
              <a:tr h="608600">
                <a:tc>
                  <a:txBody>
                    <a:bodyPr/>
                    <a:lstStyle/>
                    <a:p>
                      <a:pPr indent="0" lvl="0" marL="0" marR="0" rtl="0" algn="l">
                        <a:spcBef>
                          <a:spcPts val="0"/>
                        </a:spcBef>
                        <a:spcAft>
                          <a:spcPts val="0"/>
                        </a:spcAft>
                        <a:buNone/>
                      </a:pPr>
                      <a:r>
                        <a:t/>
                      </a:r>
                      <a:endParaRPr b="0" i="0" sz="3000" u="none" cap="none" strike="noStrike">
                        <a:latin typeface="Calibri"/>
                        <a:ea typeface="Calibri"/>
                        <a:cs typeface="Calibri"/>
                        <a:sym typeface="Calibri"/>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Why did so many people die in the Haiti earthquake?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    </a:t>
                      </a:r>
                      <a:r>
                        <a:rPr b="0" lang="en-US" sz="1800" u="none" cap="none" strike="noStrike">
                          <a:solidFill>
                            <a:schemeClr val="dk1"/>
                          </a:solidFill>
                          <a:latin typeface="Calibri"/>
                          <a:ea typeface="Calibri"/>
                          <a:cs typeface="Calibri"/>
                          <a:sym typeface="Calibri"/>
                        </a:rPr>
                        <a:t>List </a:t>
                      </a:r>
                      <a:r>
                        <a:rPr b="1" lang="en-US" sz="1800" u="none" cap="none" strike="noStrike">
                          <a:solidFill>
                            <a:schemeClr val="dk1"/>
                          </a:solidFill>
                          <a:latin typeface="Calibri"/>
                          <a:ea typeface="Calibri"/>
                          <a:cs typeface="Calibri"/>
                          <a:sym typeface="Calibri"/>
                        </a:rPr>
                        <a:t>two</a:t>
                      </a:r>
                      <a:r>
                        <a:rPr b="0" lang="en-US" sz="1800" u="none" cap="none" strike="noStrike">
                          <a:solidFill>
                            <a:schemeClr val="dk1"/>
                          </a:solidFill>
                          <a:latin typeface="Calibri"/>
                          <a:ea typeface="Calibri"/>
                          <a:cs typeface="Calibri"/>
                          <a:sym typeface="Calibri"/>
                        </a:rPr>
                        <a:t> economic impacts and </a:t>
                      </a:r>
                      <a:r>
                        <a:rPr b="1" lang="en-US" sz="1800" u="none" cap="none" strike="noStrike">
                          <a:solidFill>
                            <a:schemeClr val="dk1"/>
                          </a:solidFill>
                          <a:latin typeface="Calibri"/>
                          <a:ea typeface="Calibri"/>
                          <a:cs typeface="Calibri"/>
                          <a:sym typeface="Calibri"/>
                        </a:rPr>
                        <a:t>two</a:t>
                      </a:r>
                      <a:r>
                        <a:rPr b="0" lang="en-US" sz="1800" u="none" cap="none" strike="noStrike">
                          <a:solidFill>
                            <a:schemeClr val="dk1"/>
                          </a:solidFill>
                          <a:latin typeface="Calibri"/>
                          <a:ea typeface="Calibri"/>
                          <a:cs typeface="Calibri"/>
                          <a:sym typeface="Calibri"/>
                        </a:rPr>
                        <a:t> social impacts of the Haiti earthquake.</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666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    </a:t>
                      </a:r>
                      <a:r>
                        <a:rPr b="0" i="0" lang="en-US" sz="1800" u="none" cap="none" strike="noStrike">
                          <a:latin typeface="Calibri"/>
                          <a:ea typeface="Calibri"/>
                          <a:cs typeface="Calibri"/>
                          <a:sym typeface="Calibri"/>
                        </a:rPr>
                        <a:t>Describe </a:t>
                      </a:r>
                      <a:r>
                        <a:rPr b="1" i="0" lang="en-US" sz="1800" u="none" cap="none" strike="noStrike">
                          <a:latin typeface="Calibri"/>
                          <a:ea typeface="Calibri"/>
                          <a:cs typeface="Calibri"/>
                          <a:sym typeface="Calibri"/>
                        </a:rPr>
                        <a:t>two</a:t>
                      </a:r>
                      <a:r>
                        <a:rPr b="0" i="0" lang="en-US" sz="1800" u="none" cap="none" strike="noStrike">
                          <a:latin typeface="Calibri"/>
                          <a:ea typeface="Calibri"/>
                          <a:cs typeface="Calibri"/>
                          <a:sym typeface="Calibri"/>
                        </a:rPr>
                        <a:t> short-term responses and </a:t>
                      </a:r>
                      <a:r>
                        <a:rPr b="1" i="0" lang="en-US" sz="1800" u="none" cap="none" strike="noStrike">
                          <a:latin typeface="Calibri"/>
                          <a:ea typeface="Calibri"/>
                          <a:cs typeface="Calibri"/>
                          <a:sym typeface="Calibri"/>
                        </a:rPr>
                        <a:t>two</a:t>
                      </a:r>
                      <a:r>
                        <a:rPr b="0" i="0" lang="en-US" sz="1800" u="none" cap="none" strike="noStrike">
                          <a:latin typeface="Calibri"/>
                          <a:ea typeface="Calibri"/>
                          <a:cs typeface="Calibri"/>
                          <a:sym typeface="Calibri"/>
                        </a:rPr>
                        <a:t> long-term responses to earthquakes.</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    </a:t>
                      </a:r>
                      <a:r>
                        <a:rPr b="0" lang="en-US" sz="1800" u="none" cap="none" strike="noStrike">
                          <a:solidFill>
                            <a:schemeClr val="dk1"/>
                          </a:solidFill>
                          <a:latin typeface="Calibri"/>
                          <a:ea typeface="Calibri"/>
                          <a:cs typeface="Calibri"/>
                          <a:sym typeface="Calibri"/>
                        </a:rPr>
                        <a:t>Describe </a:t>
                      </a:r>
                      <a:r>
                        <a:rPr b="1" lang="en-US" sz="1800" u="none" cap="none" strike="noStrike">
                          <a:solidFill>
                            <a:schemeClr val="dk1"/>
                          </a:solidFill>
                          <a:latin typeface="Calibri"/>
                          <a:ea typeface="Calibri"/>
                          <a:cs typeface="Calibri"/>
                          <a:sym typeface="Calibri"/>
                        </a:rPr>
                        <a:t>three</a:t>
                      </a:r>
                      <a:r>
                        <a:rPr b="0" lang="en-US" sz="1800" u="none" cap="none" strike="noStrike">
                          <a:solidFill>
                            <a:schemeClr val="dk1"/>
                          </a:solidFill>
                          <a:latin typeface="Calibri"/>
                          <a:ea typeface="Calibri"/>
                          <a:cs typeface="Calibri"/>
                          <a:sym typeface="Calibri"/>
                        </a:rPr>
                        <a:t> ways we can limit earthquake damage.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5.    </a:t>
                      </a:r>
                      <a:r>
                        <a:rPr b="0" lang="en-US" sz="1800" u="none" cap="none" strike="noStrike">
                          <a:solidFill>
                            <a:schemeClr val="dk1"/>
                          </a:solidFill>
                          <a:latin typeface="Calibri"/>
                          <a:ea typeface="Calibri"/>
                          <a:cs typeface="Calibri"/>
                          <a:sym typeface="Calibri"/>
                        </a:rPr>
                        <a:t>Why is search and rescue so important?</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low confidence" id="290" name="Google Shape;290;p32"/>
          <p:cNvPicPr preferRelativeResize="0"/>
          <p:nvPr/>
        </p:nvPicPr>
        <p:blipFill rotWithShape="1">
          <a:blip r:embed="rId3">
            <a:alphaModFix/>
          </a:blip>
          <a:srcRect b="0" l="0" r="0" t="0"/>
          <a:stretch/>
        </p:blipFill>
        <p:spPr>
          <a:xfrm>
            <a:off x="1459000" y="1313173"/>
            <a:ext cx="3948459" cy="775686"/>
          </a:xfrm>
          <a:prstGeom prst="rect">
            <a:avLst/>
          </a:prstGeom>
          <a:noFill/>
          <a:ln>
            <a:noFill/>
          </a:ln>
        </p:spPr>
      </p:pic>
      <p:sp>
        <p:nvSpPr>
          <p:cNvPr id="291" name="Google Shape;291;p32"/>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297" name="Google Shape;297;p33"/>
          <p:cNvGraphicFramePr/>
          <p:nvPr/>
        </p:nvGraphicFramePr>
        <p:xfrm>
          <a:off x="1967076" y="1645269"/>
          <a:ext cx="3000000" cy="3000000"/>
        </p:xfrm>
        <a:graphic>
          <a:graphicData uri="http://schemas.openxmlformats.org/drawingml/2006/table">
            <a:tbl>
              <a:tblPr bandRow="1" firstRow="1">
                <a:noFill/>
                <a:tableStyleId>{AF94968B-D0A9-42F4-8002-9895A21F47B7}</a:tableStyleId>
              </a:tblPr>
              <a:tblGrid>
                <a:gridCol w="7964425"/>
              </a:tblGrid>
              <a:tr h="254000">
                <a:tc>
                  <a:txBody>
                    <a:bodyPr/>
                    <a:lstStyle/>
                    <a:p>
                      <a:pPr indent="0" lvl="0" marL="0" marR="0" rtl="0" algn="l">
                        <a:spcBef>
                          <a:spcPts val="0"/>
                        </a:spcBef>
                        <a:spcAft>
                          <a:spcPts val="0"/>
                        </a:spcAft>
                        <a:buNone/>
                      </a:pPr>
                      <a:r>
                        <a:rPr b="1" lang="en-US" sz="2000" u="none" cap="none" strike="noStrike">
                          <a:latin typeface="Calibri"/>
                          <a:ea typeface="Calibri"/>
                          <a:cs typeface="Calibri"/>
                          <a:sym typeface="Calibri"/>
                        </a:rPr>
                        <a:t>Higher-order questions 3</a:t>
                      </a:r>
                      <a:endParaRPr b="1" i="0" sz="20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a:t>
                      </a:r>
                      <a:r>
                        <a:rPr lang="en-US" sz="1800" u="none" cap="none" strike="noStrike">
                          <a:solidFill>
                            <a:schemeClr val="dk1"/>
                          </a:solidFill>
                          <a:latin typeface="Calibri"/>
                          <a:ea typeface="Calibri"/>
                          <a:cs typeface="Calibri"/>
                          <a:sym typeface="Calibri"/>
                        </a:rPr>
                        <a:t>Why do Irish schoolchildren usually not practise ‘duck, cover and hold’?</a:t>
                      </a:r>
                      <a:endParaRPr b="0" i="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a:t>
                      </a:r>
                      <a:r>
                        <a:rPr b="0" lang="en-US" sz="1800" u="none" cap="none" strike="noStrike">
                          <a:solidFill>
                            <a:schemeClr val="dk1"/>
                          </a:solidFill>
                          <a:latin typeface="Calibri"/>
                          <a:ea typeface="Calibri"/>
                          <a:cs typeface="Calibri"/>
                          <a:sym typeface="Calibri"/>
                        </a:rPr>
                        <a:t>	</a:t>
                      </a:r>
                      <a:r>
                        <a:rPr lang="en-US" sz="1800" u="none" cap="none" strike="noStrike">
                          <a:solidFill>
                            <a:schemeClr val="dk1"/>
                          </a:solidFill>
                          <a:latin typeface="Calibri"/>
                          <a:ea typeface="Calibri"/>
                          <a:cs typeface="Calibri"/>
                          <a:sym typeface="Calibri"/>
                        </a:rPr>
                        <a:t>Why is it important to rescue survivors as quickly as possible, even if they have been uninjured?</a:t>
                      </a:r>
                      <a:endParaRPr b="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Can buildings be earthquake-proof?</a:t>
                      </a:r>
                      <a:endParaRPr b="0" i="0" sz="18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298" name="Google Shape;298;p33"/>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nvSpPr>
        <p:spPr>
          <a:xfrm>
            <a:off x="376342" y="427410"/>
            <a:ext cx="63201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3100">
                <a:solidFill>
                  <a:srgbClr val="1E4783"/>
                </a:solidFill>
                <a:latin typeface="Calibri"/>
                <a:ea typeface="Calibri"/>
                <a:cs typeface="Calibri"/>
                <a:sym typeface="Calibri"/>
              </a:rPr>
              <a:t>Responding to natural disasters</a:t>
            </a:r>
            <a:endParaRPr sz="1700"/>
          </a:p>
        </p:txBody>
      </p:sp>
      <p:sp>
        <p:nvSpPr>
          <p:cNvPr id="304" name="Google Shape;304;p34"/>
          <p:cNvSpPr txBox="1"/>
          <p:nvPr/>
        </p:nvSpPr>
        <p:spPr>
          <a:xfrm>
            <a:off x="376342" y="1349811"/>
            <a:ext cx="6513900" cy="4442400"/>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Clr>
                <a:srgbClr val="1E4783"/>
              </a:buClr>
              <a:buSzPts val="2400"/>
              <a:buFont typeface="Arial"/>
              <a:buNone/>
            </a:pPr>
            <a:r>
              <a:rPr lang="en-US" sz="2700">
                <a:solidFill>
                  <a:schemeClr val="dk1"/>
                </a:solidFill>
                <a:highlight>
                  <a:schemeClr val="lt1"/>
                </a:highlight>
                <a:latin typeface="Calibri"/>
                <a:ea typeface="Calibri"/>
                <a:cs typeface="Calibri"/>
                <a:sym typeface="Calibri"/>
              </a:rPr>
              <a:t>A </a:t>
            </a:r>
            <a:r>
              <a:rPr b="1" lang="en-US" sz="2700">
                <a:solidFill>
                  <a:schemeClr val="dk1"/>
                </a:solidFill>
                <a:highlight>
                  <a:schemeClr val="lt1"/>
                </a:highlight>
                <a:latin typeface="Calibri"/>
                <a:ea typeface="Calibri"/>
                <a:cs typeface="Calibri"/>
                <a:sym typeface="Calibri"/>
              </a:rPr>
              <a:t>natural disaster </a:t>
            </a:r>
            <a:r>
              <a:rPr lang="en-US" sz="2700">
                <a:solidFill>
                  <a:schemeClr val="dk1"/>
                </a:solidFill>
                <a:highlight>
                  <a:schemeClr val="lt1"/>
                </a:highlight>
                <a:latin typeface="Calibri"/>
                <a:ea typeface="Calibri"/>
                <a:cs typeface="Calibri"/>
                <a:sym typeface="Calibri"/>
              </a:rPr>
              <a:t>is an event resulting from </a:t>
            </a:r>
            <a:r>
              <a:rPr b="1" lang="en-US" sz="2700">
                <a:solidFill>
                  <a:schemeClr val="dk1"/>
                </a:solidFill>
                <a:highlight>
                  <a:schemeClr val="lt1"/>
                </a:highlight>
                <a:latin typeface="Calibri"/>
                <a:ea typeface="Calibri"/>
                <a:cs typeface="Calibri"/>
                <a:sym typeface="Calibri"/>
              </a:rPr>
              <a:t>natural Earth processes</a:t>
            </a:r>
            <a:r>
              <a:rPr lang="en-US" sz="2700">
                <a:solidFill>
                  <a:schemeClr val="dk1"/>
                </a:solidFill>
                <a:highlight>
                  <a:schemeClr val="lt1"/>
                </a:highlight>
                <a:latin typeface="Calibri"/>
                <a:ea typeface="Calibri"/>
                <a:cs typeface="Calibri"/>
                <a:sym typeface="Calibri"/>
              </a:rPr>
              <a:t> such as earthquakes, volcanoes, floods or hurricanes, which cause enormous damage to property or lives.</a:t>
            </a:r>
            <a:endParaRPr sz="2700">
              <a:solidFill>
                <a:schemeClr val="dk1"/>
              </a:solidFill>
              <a:highlight>
                <a:schemeClr val="lt1"/>
              </a:highlight>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t/>
            </a:r>
            <a:endParaRPr sz="2400">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lang="en-US" sz="2400">
                <a:solidFill>
                  <a:srgbClr val="1E4783"/>
                </a:solidFill>
                <a:latin typeface="Calibri"/>
                <a:ea typeface="Calibri"/>
                <a:cs typeface="Calibri"/>
                <a:sym typeface="Calibri"/>
              </a:rPr>
              <a:t>**NOTE</a:t>
            </a:r>
            <a:endParaRPr sz="2400">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1" lang="en-US" sz="2400">
                <a:solidFill>
                  <a:srgbClr val="1E4783"/>
                </a:solidFill>
                <a:latin typeface="Calibri"/>
                <a:ea typeface="Calibri"/>
                <a:cs typeface="Calibri"/>
                <a:sym typeface="Calibri"/>
              </a:rPr>
              <a:t>Tectonic activity natural disasters:</a:t>
            </a:r>
            <a:r>
              <a:rPr lang="en-US" sz="2400">
                <a:solidFill>
                  <a:srgbClr val="1E4783"/>
                </a:solidFill>
                <a:latin typeface="Calibri"/>
                <a:ea typeface="Calibri"/>
                <a:cs typeface="Calibri"/>
                <a:sym typeface="Calibri"/>
              </a:rPr>
              <a:t> earthquakes, volcanoes, tsunamis</a:t>
            </a:r>
            <a:endParaRPr sz="2400">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1" lang="en-US" sz="2400">
                <a:solidFill>
                  <a:srgbClr val="1E4783"/>
                </a:solidFill>
                <a:latin typeface="Calibri"/>
                <a:ea typeface="Calibri"/>
                <a:cs typeface="Calibri"/>
                <a:sym typeface="Calibri"/>
              </a:rPr>
              <a:t>Weather &amp; climate natural disasters:</a:t>
            </a:r>
            <a:r>
              <a:rPr lang="en-US" sz="2400">
                <a:solidFill>
                  <a:srgbClr val="1E4783"/>
                </a:solidFill>
                <a:latin typeface="Calibri"/>
                <a:ea typeface="Calibri"/>
                <a:cs typeface="Calibri"/>
                <a:sym typeface="Calibri"/>
              </a:rPr>
              <a:t> floods, hurricanes , drought, heatwave</a:t>
            </a:r>
            <a:endParaRPr sz="2400">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1" lang="en-US" sz="2400">
                <a:solidFill>
                  <a:srgbClr val="1E4783"/>
                </a:solidFill>
                <a:latin typeface="Calibri"/>
                <a:ea typeface="Calibri"/>
                <a:cs typeface="Calibri"/>
                <a:sym typeface="Calibri"/>
              </a:rPr>
              <a:t>O</a:t>
            </a:r>
            <a:r>
              <a:rPr b="1" lang="en-US" sz="2400">
                <a:solidFill>
                  <a:srgbClr val="1E4783"/>
                </a:solidFill>
                <a:latin typeface="Calibri"/>
                <a:ea typeface="Calibri"/>
                <a:cs typeface="Calibri"/>
                <a:sym typeface="Calibri"/>
              </a:rPr>
              <a:t>ther</a:t>
            </a:r>
            <a:r>
              <a:rPr lang="en-US" sz="2400">
                <a:solidFill>
                  <a:srgbClr val="1E4783"/>
                </a:solidFill>
                <a:latin typeface="Calibri"/>
                <a:ea typeface="Calibri"/>
                <a:cs typeface="Calibri"/>
                <a:sym typeface="Calibri"/>
              </a:rPr>
              <a:t>: avalanche?</a:t>
            </a:r>
            <a:endParaRPr sz="2400">
              <a:solidFill>
                <a:srgbClr val="1E4783"/>
              </a:solidFill>
              <a:latin typeface="Calibri"/>
              <a:ea typeface="Calibri"/>
              <a:cs typeface="Calibri"/>
              <a:sym typeface="Calibri"/>
            </a:endParaRPr>
          </a:p>
        </p:txBody>
      </p:sp>
      <p:pic>
        <p:nvPicPr>
          <p:cNvPr id="305" name="Google Shape;305;p34"/>
          <p:cNvPicPr preferRelativeResize="0"/>
          <p:nvPr/>
        </p:nvPicPr>
        <p:blipFill rotWithShape="1">
          <a:blip r:embed="rId3">
            <a:alphaModFix/>
          </a:blip>
          <a:srcRect b="0" l="0" r="0" t="0"/>
          <a:stretch/>
        </p:blipFill>
        <p:spPr>
          <a:xfrm>
            <a:off x="6971998" y="2712902"/>
            <a:ext cx="5220000" cy="39154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d0e9df0f26_0_0"/>
          <p:cNvPicPr preferRelativeResize="0"/>
          <p:nvPr/>
        </p:nvPicPr>
        <p:blipFill>
          <a:blip r:embed="rId3">
            <a:alphaModFix/>
          </a:blip>
          <a:stretch>
            <a:fillRect/>
          </a:stretch>
        </p:blipFill>
        <p:spPr>
          <a:xfrm>
            <a:off x="1486175" y="133825"/>
            <a:ext cx="8869900" cy="6590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d0e9df0f26_0_5"/>
          <p:cNvPicPr preferRelativeResize="0"/>
          <p:nvPr/>
        </p:nvPicPr>
        <p:blipFill>
          <a:blip r:embed="rId3">
            <a:alphaModFix/>
          </a:blip>
          <a:stretch>
            <a:fillRect/>
          </a:stretch>
        </p:blipFill>
        <p:spPr>
          <a:xfrm>
            <a:off x="3698488" y="152400"/>
            <a:ext cx="4795024" cy="655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nvSpPr>
        <p:spPr>
          <a:xfrm>
            <a:off x="5178630" y="160525"/>
            <a:ext cx="58695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lang="en-US" sz="2400">
                <a:solidFill>
                  <a:srgbClr val="1E4783"/>
                </a:solidFill>
                <a:latin typeface="Calibri"/>
                <a:ea typeface="Calibri"/>
                <a:cs typeface="Calibri"/>
                <a:sym typeface="Calibri"/>
              </a:rPr>
              <a:t>CASE STUDY</a:t>
            </a:r>
            <a:endParaRPr b="1" sz="2400">
              <a:solidFill>
                <a:srgbClr val="1E4783"/>
              </a:solidFill>
              <a:latin typeface="Calibri"/>
              <a:ea typeface="Calibri"/>
              <a:cs typeface="Calibri"/>
              <a:sym typeface="Calibri"/>
            </a:endParaRPr>
          </a:p>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Tsunami at Sendai, Japan: 11 March 2011</a:t>
            </a:r>
            <a:endParaRPr/>
          </a:p>
        </p:txBody>
      </p:sp>
      <p:sp>
        <p:nvSpPr>
          <p:cNvPr id="323" name="Google Shape;323;p35"/>
          <p:cNvSpPr txBox="1"/>
          <p:nvPr/>
        </p:nvSpPr>
        <p:spPr>
          <a:xfrm>
            <a:off x="340225" y="966925"/>
            <a:ext cx="7268100" cy="4894800"/>
          </a:xfrm>
          <a:prstGeom prst="rect">
            <a:avLst/>
          </a:prstGeom>
          <a:noFill/>
          <a:ln>
            <a:noFill/>
          </a:ln>
        </p:spPr>
        <p:txBody>
          <a:bodyPr anchorCtr="0" anchor="t" bIns="45700" lIns="91425" spcFirstLastPara="1" rIns="91425" wrap="square" tIns="45700">
            <a:spAutoFit/>
          </a:bodyPr>
          <a:lstStyle/>
          <a:p>
            <a:pPr indent="-355600" lvl="0" marL="342900" marR="0" rtl="0" algn="l">
              <a:spcBef>
                <a:spcPts val="0"/>
              </a:spcBef>
              <a:spcAft>
                <a:spcPts val="0"/>
              </a:spcAft>
              <a:buClr>
                <a:srgbClr val="FF0000"/>
              </a:buClr>
              <a:buSzPts val="2600"/>
              <a:buFont typeface="Arial"/>
              <a:buChar char="•"/>
            </a:pPr>
            <a:r>
              <a:rPr lang="en-US" sz="2600">
                <a:solidFill>
                  <a:srgbClr val="1E4783"/>
                </a:solidFill>
                <a:latin typeface="Calibri"/>
                <a:ea typeface="Calibri"/>
                <a:cs typeface="Calibri"/>
                <a:sym typeface="Calibri"/>
              </a:rPr>
              <a:t>An earthquake measuring </a:t>
            </a:r>
            <a:r>
              <a:rPr b="1" lang="en-US" sz="2600">
                <a:solidFill>
                  <a:srgbClr val="1E4783"/>
                </a:solidFill>
                <a:latin typeface="Calibri"/>
                <a:ea typeface="Calibri"/>
                <a:cs typeface="Calibri"/>
                <a:sym typeface="Calibri"/>
              </a:rPr>
              <a:t>9 on the Richter scale</a:t>
            </a:r>
            <a:r>
              <a:rPr lang="en-US" sz="2600">
                <a:solidFill>
                  <a:srgbClr val="1E4783"/>
                </a:solidFill>
                <a:latin typeface="Calibri"/>
                <a:ea typeface="Calibri"/>
                <a:cs typeface="Calibri"/>
                <a:sym typeface="Calibri"/>
              </a:rPr>
              <a:t> occurred in the </a:t>
            </a:r>
            <a:r>
              <a:rPr b="1" lang="en-US" sz="2600">
                <a:solidFill>
                  <a:srgbClr val="1E4783"/>
                </a:solidFill>
                <a:latin typeface="Calibri"/>
                <a:ea typeface="Calibri"/>
                <a:cs typeface="Calibri"/>
                <a:sym typeface="Calibri"/>
              </a:rPr>
              <a:t>Pacific Ocean 70 km off the coast of Tohoku, Japan.</a:t>
            </a:r>
            <a:endParaRPr b="1" sz="1600"/>
          </a:p>
          <a:p>
            <a:pPr indent="-355600" lvl="0" marL="342900" marR="0" rtl="0" algn="l">
              <a:spcBef>
                <a:spcPts val="0"/>
              </a:spcBef>
              <a:spcAft>
                <a:spcPts val="0"/>
              </a:spcAft>
              <a:buClr>
                <a:srgbClr val="FF0000"/>
              </a:buClr>
              <a:buSzPts val="2600"/>
              <a:buFont typeface="Arial"/>
              <a:buChar char="•"/>
            </a:pPr>
            <a:r>
              <a:rPr lang="en-US" sz="2600">
                <a:solidFill>
                  <a:srgbClr val="1E4783"/>
                </a:solidFill>
                <a:latin typeface="Calibri"/>
                <a:ea typeface="Calibri"/>
                <a:cs typeface="Calibri"/>
                <a:sym typeface="Calibri"/>
              </a:rPr>
              <a:t>It had a </a:t>
            </a:r>
            <a:r>
              <a:rPr b="1" lang="en-US" sz="2600">
                <a:solidFill>
                  <a:srgbClr val="1E4783"/>
                </a:solidFill>
                <a:latin typeface="Calibri"/>
                <a:ea typeface="Calibri"/>
                <a:cs typeface="Calibri"/>
                <a:sym typeface="Calibri"/>
              </a:rPr>
              <a:t>depth of 15 m.</a:t>
            </a:r>
            <a:endParaRPr b="1" sz="1600"/>
          </a:p>
          <a:p>
            <a:pPr indent="-355600" lvl="0" marL="342900" marR="0" rtl="0" algn="l">
              <a:spcBef>
                <a:spcPts val="0"/>
              </a:spcBef>
              <a:spcAft>
                <a:spcPts val="0"/>
              </a:spcAft>
              <a:buClr>
                <a:srgbClr val="FF0000"/>
              </a:buClr>
              <a:buSzPts val="2600"/>
              <a:buFont typeface="Arial"/>
              <a:buChar char="•"/>
            </a:pPr>
            <a:r>
              <a:rPr lang="en-US" sz="2600">
                <a:solidFill>
                  <a:srgbClr val="1E4783"/>
                </a:solidFill>
                <a:latin typeface="Calibri"/>
                <a:ea typeface="Calibri"/>
                <a:cs typeface="Calibri"/>
                <a:sym typeface="Calibri"/>
              </a:rPr>
              <a:t>It caused a </a:t>
            </a:r>
            <a:r>
              <a:rPr b="1" lang="en-US" sz="2600">
                <a:solidFill>
                  <a:srgbClr val="1E4783"/>
                </a:solidFill>
                <a:latin typeface="Calibri"/>
                <a:ea typeface="Calibri"/>
                <a:cs typeface="Calibri"/>
                <a:sym typeface="Calibri"/>
              </a:rPr>
              <a:t>major tsunami with waves over 40 m</a:t>
            </a:r>
            <a:r>
              <a:rPr lang="en-US" sz="2600">
                <a:solidFill>
                  <a:srgbClr val="1E4783"/>
                </a:solidFill>
                <a:latin typeface="Calibri"/>
                <a:ea typeface="Calibri"/>
                <a:cs typeface="Calibri"/>
                <a:sym typeface="Calibri"/>
              </a:rPr>
              <a:t> high.</a:t>
            </a:r>
            <a:endParaRPr sz="1600"/>
          </a:p>
          <a:p>
            <a:pPr indent="-355600" lvl="0" marL="342900" marR="0" rtl="0" algn="l">
              <a:spcBef>
                <a:spcPts val="0"/>
              </a:spcBef>
              <a:spcAft>
                <a:spcPts val="0"/>
              </a:spcAft>
              <a:buClr>
                <a:srgbClr val="FF0000"/>
              </a:buClr>
              <a:buSzPts val="2600"/>
              <a:buFont typeface="Arial"/>
              <a:buChar char="•"/>
            </a:pPr>
            <a:r>
              <a:rPr lang="en-US" sz="2600">
                <a:solidFill>
                  <a:srgbClr val="1E4783"/>
                </a:solidFill>
                <a:latin typeface="Calibri"/>
                <a:ea typeface="Calibri"/>
                <a:cs typeface="Calibri"/>
                <a:sym typeface="Calibri"/>
              </a:rPr>
              <a:t>Earthquake and tsunami caused extensive damage; </a:t>
            </a:r>
            <a:br>
              <a:rPr lang="en-US" sz="2600">
                <a:solidFill>
                  <a:srgbClr val="1E4783"/>
                </a:solidFill>
                <a:latin typeface="Calibri"/>
                <a:ea typeface="Calibri"/>
                <a:cs typeface="Calibri"/>
                <a:sym typeface="Calibri"/>
              </a:rPr>
            </a:br>
            <a:r>
              <a:rPr lang="en-US" sz="2600">
                <a:solidFill>
                  <a:srgbClr val="1E4783"/>
                </a:solidFill>
                <a:latin typeface="Calibri"/>
                <a:ea typeface="Calibri"/>
                <a:cs typeface="Calibri"/>
                <a:sym typeface="Calibri"/>
              </a:rPr>
              <a:t>CCTV footage from northern Japan showed huge waves crashing ashore, tossing vehicles aside and uprooting houses, all of which were carried inland. </a:t>
            </a:r>
            <a:endParaRPr sz="1600"/>
          </a:p>
        </p:txBody>
      </p:sp>
      <p:pic>
        <p:nvPicPr>
          <p:cNvPr id="324" name="Google Shape;324;p35"/>
          <p:cNvPicPr preferRelativeResize="0"/>
          <p:nvPr/>
        </p:nvPicPr>
        <p:blipFill rotWithShape="1">
          <a:blip r:embed="rId3">
            <a:alphaModFix/>
          </a:blip>
          <a:srcRect b="0" l="0" r="0" t="0"/>
          <a:stretch/>
        </p:blipFill>
        <p:spPr>
          <a:xfrm>
            <a:off x="7750328" y="1594352"/>
            <a:ext cx="4088921" cy="4207317"/>
          </a:xfrm>
          <a:prstGeom prst="rect">
            <a:avLst/>
          </a:prstGeom>
          <a:noFill/>
          <a:ln>
            <a:noFill/>
          </a:ln>
        </p:spPr>
      </p:pic>
      <p:sp>
        <p:nvSpPr>
          <p:cNvPr id="325" name="Google Shape;325;p35"/>
          <p:cNvSpPr txBox="1"/>
          <p:nvPr/>
        </p:nvSpPr>
        <p:spPr>
          <a:xfrm>
            <a:off x="11" y="1"/>
            <a:ext cx="63201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a:solidFill>
                  <a:srgbClr val="1E4783"/>
                </a:solidFill>
                <a:latin typeface="Calibri"/>
                <a:ea typeface="Calibri"/>
                <a:cs typeface="Calibri"/>
                <a:sym typeface="Calibri"/>
              </a:rPr>
              <a:t>Responding to natural disasters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nvSpPr>
        <p:spPr>
          <a:xfrm>
            <a:off x="111236" y="892106"/>
            <a:ext cx="8281500" cy="3062100"/>
          </a:xfrm>
          <a:prstGeom prst="rect">
            <a:avLst/>
          </a:prstGeom>
          <a:noFill/>
          <a:ln>
            <a:noFill/>
          </a:ln>
        </p:spPr>
        <p:txBody>
          <a:bodyPr anchorCtr="0" anchor="t" bIns="45700" lIns="91425" spcFirstLastPara="1" rIns="91425" wrap="square" tIns="45700">
            <a:spAutoFit/>
          </a:bodyPr>
          <a:lstStyle/>
          <a:p>
            <a:pPr indent="-361950" lvl="1" marL="342900" marR="0" rtl="0" algn="l">
              <a:lnSpc>
                <a:spcPct val="123150"/>
              </a:lnSpc>
              <a:spcBef>
                <a:spcPts val="0"/>
              </a:spcBef>
              <a:spcAft>
                <a:spcPts val="0"/>
              </a:spcAft>
              <a:buClr>
                <a:srgbClr val="E84141"/>
              </a:buClr>
              <a:buSzPts val="2300"/>
              <a:buFont typeface="Arial"/>
              <a:buChar char="•"/>
            </a:pPr>
            <a:r>
              <a:rPr b="1" i="0" lang="en-US" sz="2300" u="none" cap="none" strike="noStrike">
                <a:solidFill>
                  <a:srgbClr val="1E4783"/>
                </a:solidFill>
                <a:latin typeface="Calibri"/>
                <a:ea typeface="Calibri"/>
                <a:cs typeface="Calibri"/>
                <a:sym typeface="Calibri"/>
              </a:rPr>
              <a:t>16,000 people were killed </a:t>
            </a:r>
            <a:r>
              <a:rPr b="0" i="0" lang="en-US" sz="2300" u="none" cap="none" strike="noStrike">
                <a:solidFill>
                  <a:srgbClr val="1E4783"/>
                </a:solidFill>
                <a:latin typeface="Calibri"/>
                <a:ea typeface="Calibri"/>
                <a:cs typeface="Calibri"/>
                <a:sym typeface="Calibri"/>
              </a:rPr>
              <a:t>and 25,000 people were injured. </a:t>
            </a:r>
            <a:endParaRPr sz="1700"/>
          </a:p>
          <a:p>
            <a:pPr indent="-361950" lvl="1" marL="342900" marR="0" rtl="0" algn="l">
              <a:lnSpc>
                <a:spcPct val="123150"/>
              </a:lnSpc>
              <a:spcBef>
                <a:spcPts val="0"/>
              </a:spcBef>
              <a:spcAft>
                <a:spcPts val="0"/>
              </a:spcAft>
              <a:buClr>
                <a:srgbClr val="E84141"/>
              </a:buClr>
              <a:buSzPts val="2300"/>
              <a:buFont typeface="Arial"/>
              <a:buChar char="•"/>
            </a:pPr>
            <a:r>
              <a:rPr b="1" i="0" lang="en-US" sz="2300" u="none" cap="none" strike="noStrike">
                <a:solidFill>
                  <a:srgbClr val="1E4783"/>
                </a:solidFill>
                <a:latin typeface="Calibri"/>
                <a:ea typeface="Calibri"/>
                <a:cs typeface="Calibri"/>
                <a:sym typeface="Calibri"/>
              </a:rPr>
              <a:t>3,000 people were reported missing</a:t>
            </a:r>
            <a:r>
              <a:rPr b="0" i="0" lang="en-US" sz="2300" u="none" cap="none" strike="noStrike">
                <a:solidFill>
                  <a:srgbClr val="1E4783"/>
                </a:solidFill>
                <a:latin typeface="Calibri"/>
                <a:ea typeface="Calibri"/>
                <a:cs typeface="Calibri"/>
                <a:sym typeface="Calibri"/>
              </a:rPr>
              <a:t>.</a:t>
            </a:r>
            <a:endParaRPr sz="1700"/>
          </a:p>
          <a:p>
            <a:pPr indent="-361950" lvl="1" marL="342900" marR="0" rtl="0" algn="l">
              <a:lnSpc>
                <a:spcPct val="123150"/>
              </a:lnSpc>
              <a:spcBef>
                <a:spcPts val="0"/>
              </a:spcBef>
              <a:spcAft>
                <a:spcPts val="0"/>
              </a:spcAft>
              <a:buClr>
                <a:srgbClr val="E84141"/>
              </a:buClr>
              <a:buSzPts val="2300"/>
              <a:buFont typeface="Arial"/>
              <a:buChar char="•"/>
            </a:pPr>
            <a:r>
              <a:rPr b="1" i="0" lang="en-US" sz="2300" u="none" cap="none" strike="noStrike">
                <a:solidFill>
                  <a:srgbClr val="1E4783"/>
                </a:solidFill>
                <a:latin typeface="Calibri"/>
                <a:ea typeface="Calibri"/>
                <a:cs typeface="Calibri"/>
                <a:sym typeface="Calibri"/>
              </a:rPr>
              <a:t>60,000 people </a:t>
            </a:r>
            <a:r>
              <a:rPr b="0" i="0" lang="en-US" sz="2300" u="none" cap="none" strike="noStrike">
                <a:solidFill>
                  <a:srgbClr val="1E4783"/>
                </a:solidFill>
                <a:latin typeface="Calibri"/>
                <a:ea typeface="Calibri"/>
                <a:cs typeface="Calibri"/>
                <a:sym typeface="Calibri"/>
              </a:rPr>
              <a:t>had to be </a:t>
            </a:r>
            <a:r>
              <a:rPr b="1" i="0" lang="en-US" sz="2300" u="none" cap="none" strike="noStrike">
                <a:solidFill>
                  <a:srgbClr val="1E4783"/>
                </a:solidFill>
                <a:latin typeface="Calibri"/>
                <a:ea typeface="Calibri"/>
                <a:cs typeface="Calibri"/>
                <a:sym typeface="Calibri"/>
              </a:rPr>
              <a:t>relocated </a:t>
            </a:r>
            <a:r>
              <a:rPr b="0" i="0" lang="en-US" sz="2300" u="none" cap="none" strike="noStrike">
                <a:solidFill>
                  <a:srgbClr val="1E4783"/>
                </a:solidFill>
                <a:latin typeface="Calibri"/>
                <a:ea typeface="Calibri"/>
                <a:cs typeface="Calibri"/>
                <a:sym typeface="Calibri"/>
              </a:rPr>
              <a:t>from the area.</a:t>
            </a:r>
            <a:endParaRPr sz="1700"/>
          </a:p>
          <a:p>
            <a:pPr indent="-361950" lvl="1" marL="342900" marR="0" rtl="0" algn="l">
              <a:lnSpc>
                <a:spcPct val="123150"/>
              </a:lnSpc>
              <a:spcBef>
                <a:spcPts val="0"/>
              </a:spcBef>
              <a:spcAft>
                <a:spcPts val="0"/>
              </a:spcAft>
              <a:buClr>
                <a:srgbClr val="E84141"/>
              </a:buClr>
              <a:buSzPts val="2300"/>
              <a:buFont typeface="Arial"/>
              <a:buChar char="•"/>
            </a:pPr>
            <a:r>
              <a:rPr b="0" i="0" lang="en-US" sz="2300" u="none" cap="none" strike="noStrike">
                <a:solidFill>
                  <a:srgbClr val="1E4783"/>
                </a:solidFill>
                <a:latin typeface="Calibri"/>
                <a:ea typeface="Calibri"/>
                <a:cs typeface="Calibri"/>
                <a:sym typeface="Calibri"/>
              </a:rPr>
              <a:t>Approximately </a:t>
            </a:r>
            <a:r>
              <a:rPr b="1" i="0" lang="en-US" sz="2300" u="none" cap="none" strike="noStrike">
                <a:solidFill>
                  <a:srgbClr val="1E4783"/>
                </a:solidFill>
                <a:latin typeface="Calibri"/>
                <a:ea typeface="Calibri"/>
                <a:cs typeface="Calibri"/>
                <a:sym typeface="Calibri"/>
              </a:rPr>
              <a:t>200,000 buildings were destroyed </a:t>
            </a:r>
            <a:r>
              <a:rPr b="0" i="0" lang="en-US" sz="2300" u="none" cap="none" strike="noStrike">
                <a:solidFill>
                  <a:srgbClr val="1E4783"/>
                </a:solidFill>
                <a:latin typeface="Calibri"/>
                <a:ea typeface="Calibri"/>
                <a:cs typeface="Calibri"/>
                <a:sym typeface="Calibri"/>
              </a:rPr>
              <a:t>or damaged. </a:t>
            </a:r>
            <a:endParaRPr sz="1700"/>
          </a:p>
          <a:p>
            <a:pPr indent="-361950" lvl="1" marL="342900" marR="0" rtl="0" algn="l">
              <a:lnSpc>
                <a:spcPct val="123150"/>
              </a:lnSpc>
              <a:spcBef>
                <a:spcPts val="0"/>
              </a:spcBef>
              <a:spcAft>
                <a:spcPts val="0"/>
              </a:spcAft>
              <a:buClr>
                <a:srgbClr val="E84141"/>
              </a:buClr>
              <a:buSzPts val="2300"/>
              <a:buFont typeface="Arial"/>
              <a:buChar char="•"/>
            </a:pPr>
            <a:r>
              <a:rPr b="0" i="0" lang="en-US" sz="2300" u="none" cap="none" strike="noStrike">
                <a:solidFill>
                  <a:srgbClr val="1E4783"/>
                </a:solidFill>
                <a:latin typeface="Calibri"/>
                <a:ea typeface="Calibri"/>
                <a:cs typeface="Calibri"/>
                <a:sym typeface="Calibri"/>
              </a:rPr>
              <a:t>Over </a:t>
            </a:r>
            <a:r>
              <a:rPr b="1" i="0" lang="en-US" sz="2300" u="none" cap="none" strike="noStrike">
                <a:solidFill>
                  <a:srgbClr val="1E4783"/>
                </a:solidFill>
                <a:latin typeface="Calibri"/>
                <a:ea typeface="Calibri"/>
                <a:cs typeface="Calibri"/>
                <a:sym typeface="Calibri"/>
              </a:rPr>
              <a:t>300 fishing ports were destroyed. </a:t>
            </a:r>
            <a:endParaRPr b="1" sz="1700"/>
          </a:p>
          <a:p>
            <a:pPr indent="-361950" lvl="1" marL="342900" marR="0" rtl="0" algn="l">
              <a:lnSpc>
                <a:spcPct val="123150"/>
              </a:lnSpc>
              <a:spcBef>
                <a:spcPts val="0"/>
              </a:spcBef>
              <a:spcAft>
                <a:spcPts val="0"/>
              </a:spcAft>
              <a:buClr>
                <a:srgbClr val="E84141"/>
              </a:buClr>
              <a:buSzPts val="2300"/>
              <a:buFont typeface="Arial"/>
              <a:buChar char="•"/>
            </a:pPr>
            <a:r>
              <a:rPr b="0" i="0" lang="en-US" sz="2300" u="none" cap="none" strike="noStrike">
                <a:solidFill>
                  <a:srgbClr val="1E4783"/>
                </a:solidFill>
                <a:latin typeface="Calibri"/>
                <a:ea typeface="Calibri"/>
                <a:cs typeface="Calibri"/>
                <a:sym typeface="Calibri"/>
              </a:rPr>
              <a:t>As the water returned to sea, it swept away buildings, cars, </a:t>
            </a:r>
            <a:br>
              <a:rPr b="0" i="0" lang="en-US" sz="2300" u="none" cap="none" strike="noStrike">
                <a:solidFill>
                  <a:srgbClr val="1E4783"/>
                </a:solidFill>
                <a:latin typeface="Calibri"/>
                <a:ea typeface="Calibri"/>
                <a:cs typeface="Calibri"/>
                <a:sym typeface="Calibri"/>
              </a:rPr>
            </a:br>
            <a:r>
              <a:rPr b="0" i="0" lang="en-US" sz="2300" u="none" cap="none" strike="noStrike">
                <a:solidFill>
                  <a:srgbClr val="1E4783"/>
                </a:solidFill>
                <a:latin typeface="Calibri"/>
                <a:ea typeface="Calibri"/>
                <a:cs typeface="Calibri"/>
                <a:sym typeface="Calibri"/>
              </a:rPr>
              <a:t>people and debris. </a:t>
            </a:r>
            <a:endParaRPr sz="1700"/>
          </a:p>
        </p:txBody>
      </p:sp>
      <p:sp>
        <p:nvSpPr>
          <p:cNvPr id="331" name="Google Shape;331;p36"/>
          <p:cNvSpPr txBox="1"/>
          <p:nvPr/>
        </p:nvSpPr>
        <p:spPr>
          <a:xfrm>
            <a:off x="254486" y="201378"/>
            <a:ext cx="105156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Effects of tsunami at Sendai, Japan: 11 March 2011</a:t>
            </a:r>
            <a:endParaRPr/>
          </a:p>
        </p:txBody>
      </p:sp>
      <p:pic>
        <p:nvPicPr>
          <p:cNvPr id="332" name="Google Shape;332;p36"/>
          <p:cNvPicPr preferRelativeResize="0"/>
          <p:nvPr/>
        </p:nvPicPr>
        <p:blipFill rotWithShape="1">
          <a:blip r:embed="rId3">
            <a:alphaModFix/>
          </a:blip>
          <a:srcRect b="0" l="0" r="0" t="0"/>
          <a:stretch/>
        </p:blipFill>
        <p:spPr>
          <a:xfrm>
            <a:off x="8159647" y="-7"/>
            <a:ext cx="4032342" cy="2688228"/>
          </a:xfrm>
          <a:prstGeom prst="rect">
            <a:avLst/>
          </a:prstGeom>
          <a:noFill/>
          <a:ln>
            <a:noFill/>
          </a:ln>
        </p:spPr>
      </p:pic>
      <p:sp>
        <p:nvSpPr>
          <p:cNvPr id="333" name="Google Shape;333;p36"/>
          <p:cNvSpPr txBox="1"/>
          <p:nvPr/>
        </p:nvSpPr>
        <p:spPr>
          <a:xfrm>
            <a:off x="0" y="3790325"/>
            <a:ext cx="12192000" cy="2190300"/>
          </a:xfrm>
          <a:prstGeom prst="rect">
            <a:avLst/>
          </a:prstGeom>
          <a:noFill/>
          <a:ln>
            <a:noFill/>
          </a:ln>
        </p:spPr>
        <p:txBody>
          <a:bodyPr anchorCtr="0" anchor="t" bIns="45700" lIns="91425" spcFirstLastPara="1" rIns="91425" wrap="square" tIns="45700">
            <a:spAutoFit/>
          </a:bodyPr>
          <a:lstStyle/>
          <a:p>
            <a:pPr indent="-361950" lvl="1" marL="342900" marR="0" rtl="0" algn="l">
              <a:lnSpc>
                <a:spcPct val="123150"/>
              </a:lnSpc>
              <a:spcBef>
                <a:spcPts val="0"/>
              </a:spcBef>
              <a:spcAft>
                <a:spcPts val="0"/>
              </a:spcAft>
              <a:buClr>
                <a:srgbClr val="E84141"/>
              </a:buClr>
              <a:buSzPts val="2300"/>
              <a:buFont typeface="Arial"/>
              <a:buChar char="•"/>
            </a:pPr>
            <a:r>
              <a:rPr b="0" i="0" lang="en-US" sz="2300" u="none" cap="none" strike="noStrike">
                <a:solidFill>
                  <a:srgbClr val="1E4783"/>
                </a:solidFill>
                <a:latin typeface="Calibri"/>
                <a:ea typeface="Calibri"/>
                <a:cs typeface="Calibri"/>
                <a:sym typeface="Calibri"/>
              </a:rPr>
              <a:t>A </a:t>
            </a:r>
            <a:r>
              <a:rPr b="1" i="0" lang="en-US" sz="2300" u="none" cap="none" strike="noStrike">
                <a:solidFill>
                  <a:srgbClr val="1E4783"/>
                </a:solidFill>
                <a:latin typeface="Calibri"/>
                <a:ea typeface="Calibri"/>
                <a:cs typeface="Calibri"/>
                <a:sym typeface="Calibri"/>
              </a:rPr>
              <a:t>state of emergency </a:t>
            </a:r>
            <a:r>
              <a:rPr b="0" i="0" lang="en-US" sz="2300" u="none" cap="none" strike="noStrike">
                <a:solidFill>
                  <a:srgbClr val="1E4783"/>
                </a:solidFill>
                <a:latin typeface="Calibri"/>
                <a:ea typeface="Calibri"/>
                <a:cs typeface="Calibri"/>
                <a:sym typeface="Calibri"/>
              </a:rPr>
              <a:t>was declared following </a:t>
            </a:r>
            <a:r>
              <a:rPr b="1" i="0" lang="en-US" sz="2300" u="sng" cap="none" strike="noStrike">
                <a:solidFill>
                  <a:schemeClr val="hlink"/>
                </a:solidFill>
                <a:latin typeface="Calibri"/>
                <a:ea typeface="Calibri"/>
                <a:cs typeface="Calibri"/>
                <a:sym typeface="Calibri"/>
                <a:hlinkClick r:id="rId4"/>
              </a:rPr>
              <a:t>explosions at the Fukushima Daiichi Nuclear Power Plant. </a:t>
            </a:r>
            <a:r>
              <a:rPr b="0" i="0" lang="en-US" sz="2300" u="none" cap="none" strike="noStrike">
                <a:solidFill>
                  <a:srgbClr val="1E4783"/>
                </a:solidFill>
                <a:latin typeface="Calibri"/>
                <a:ea typeface="Calibri"/>
                <a:cs typeface="Calibri"/>
                <a:sym typeface="Calibri"/>
              </a:rPr>
              <a:t>The power plant was built to withstand an earthquake but not a tsunami as large as the one that occurred. </a:t>
            </a:r>
            <a:endParaRPr sz="1700"/>
          </a:p>
          <a:p>
            <a:pPr indent="-361950" lvl="1" marL="342900" marR="0" rtl="0" algn="l">
              <a:lnSpc>
                <a:spcPct val="123150"/>
              </a:lnSpc>
              <a:spcBef>
                <a:spcPts val="0"/>
              </a:spcBef>
              <a:spcAft>
                <a:spcPts val="0"/>
              </a:spcAft>
              <a:buClr>
                <a:srgbClr val="E84141"/>
              </a:buClr>
              <a:buSzPts val="2300"/>
              <a:buFont typeface="Arial"/>
              <a:buChar char="•"/>
            </a:pPr>
            <a:r>
              <a:rPr b="0" i="0" lang="en-US" sz="2300" u="none" cap="none" strike="noStrike">
                <a:solidFill>
                  <a:srgbClr val="1E4783"/>
                </a:solidFill>
                <a:latin typeface="Calibri"/>
                <a:ea typeface="Calibri"/>
                <a:cs typeface="Calibri"/>
                <a:sym typeface="Calibri"/>
              </a:rPr>
              <a:t>The cost of repairs was estimated </a:t>
            </a:r>
            <a:r>
              <a:rPr b="1" i="0" lang="en-US" sz="2300" u="none" cap="none" strike="noStrike">
                <a:solidFill>
                  <a:srgbClr val="1E4783"/>
                </a:solidFill>
                <a:latin typeface="Calibri"/>
                <a:ea typeface="Calibri"/>
                <a:cs typeface="Calibri"/>
                <a:sym typeface="Calibri"/>
              </a:rPr>
              <a:t>$300 billion USD</a:t>
            </a:r>
            <a:r>
              <a:rPr b="0" i="0" lang="en-US" sz="2300" u="none" cap="none" strike="noStrike">
                <a:solidFill>
                  <a:srgbClr val="1E4783"/>
                </a:solidFill>
                <a:latin typeface="Calibri"/>
                <a:ea typeface="Calibri"/>
                <a:cs typeface="Calibri"/>
                <a:sym typeface="Calibri"/>
              </a:rPr>
              <a:t>, but it will take many years before the area recovers. </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nvSpPr>
        <p:spPr>
          <a:xfrm>
            <a:off x="415636" y="301232"/>
            <a:ext cx="105156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a:solidFill>
                  <a:srgbClr val="1E4783"/>
                </a:solidFill>
                <a:latin typeface="Calibri"/>
                <a:ea typeface="Calibri"/>
                <a:cs typeface="Calibri"/>
                <a:sym typeface="Calibri"/>
              </a:rPr>
              <a:t>How Japan responded to the disaster</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340" name="Google Shape;340;p37"/>
          <p:cNvSpPr txBox="1"/>
          <p:nvPr/>
        </p:nvSpPr>
        <p:spPr>
          <a:xfrm>
            <a:off x="415625" y="769950"/>
            <a:ext cx="11776500" cy="511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1E4783"/>
                </a:solidFill>
                <a:latin typeface="Calibri"/>
                <a:ea typeface="Calibri"/>
                <a:cs typeface="Calibri"/>
                <a:sym typeface="Calibri"/>
              </a:rPr>
              <a:t>Short-term</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Search-and-rescue teams attempted to find survivors.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Field hospitals were set up to treat injured people.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The army provided emergency food, water and shelter to people made homeless.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Emergency measures were taken to limit the damage at the Fukushima Daiichi Nuclear Power Plant, including piping water onto the plant to cool it down.</a:t>
            </a:r>
            <a:endParaRPr sz="1900"/>
          </a:p>
          <a:p>
            <a:pPr indent="0" lvl="0" marL="0" marR="0" rtl="0" algn="l">
              <a:spcBef>
                <a:spcPts val="0"/>
              </a:spcBef>
              <a:spcAft>
                <a:spcPts val="0"/>
              </a:spcAft>
              <a:buNone/>
            </a:pPr>
            <a:r>
              <a:t/>
            </a:r>
            <a:endParaRPr sz="2300">
              <a:solidFill>
                <a:srgbClr val="1E4783"/>
              </a:solidFill>
              <a:latin typeface="Calibri"/>
              <a:ea typeface="Calibri"/>
              <a:cs typeface="Calibri"/>
              <a:sym typeface="Calibri"/>
            </a:endParaRPr>
          </a:p>
          <a:p>
            <a:pPr indent="0" lvl="0" marL="0" marR="0" rtl="0" algn="l">
              <a:spcBef>
                <a:spcPts val="0"/>
              </a:spcBef>
              <a:spcAft>
                <a:spcPts val="0"/>
              </a:spcAft>
              <a:buNone/>
            </a:pPr>
            <a:r>
              <a:rPr b="1" lang="en-US" sz="2500">
                <a:solidFill>
                  <a:srgbClr val="1E4783"/>
                </a:solidFill>
                <a:latin typeface="Calibri"/>
                <a:ea typeface="Calibri"/>
                <a:cs typeface="Calibri"/>
                <a:sym typeface="Calibri"/>
              </a:rPr>
              <a:t>Long-term</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The government set up a committee to organise and manage a rebuilding programme.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Debris from the tsunami (25 million tonnes) was gathered and stored before being incinerated.</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Nuclear waste from the damaged power plant was stored. An exclusion zone was established around the plant due to radioactivity.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New 18 m sea walls along the coast were built. </a:t>
            </a:r>
            <a:endParaRPr sz="1900"/>
          </a:p>
          <a:p>
            <a:pPr indent="-317500" lvl="0" marL="285750" marR="0" rtl="0" algn="l">
              <a:spcBef>
                <a:spcPts val="0"/>
              </a:spcBef>
              <a:spcAft>
                <a:spcPts val="0"/>
              </a:spcAft>
              <a:buClr>
                <a:srgbClr val="FF0000"/>
              </a:buClr>
              <a:buSzPts val="2300"/>
              <a:buFont typeface="Arial"/>
              <a:buChar char="•"/>
            </a:pPr>
            <a:r>
              <a:rPr lang="en-US" sz="2300">
                <a:solidFill>
                  <a:srgbClr val="1E4783"/>
                </a:solidFill>
                <a:latin typeface="Calibri"/>
                <a:ea typeface="Calibri"/>
                <a:cs typeface="Calibri"/>
                <a:sym typeface="Calibri"/>
              </a:rPr>
              <a:t>Transport and services were restored, including railways and motorways.</a:t>
            </a:r>
            <a:endParaRPr sz="2300">
              <a:solidFill>
                <a:srgbClr val="1E478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nvSpPr>
        <p:spPr>
          <a:xfrm>
            <a:off x="431999" y="277354"/>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3.1 	</a:t>
            </a:r>
            <a:r>
              <a:rPr b="1" i="0" lang="en-US" sz="3200" u="none" cap="none" strike="noStrike">
                <a:solidFill>
                  <a:srgbClr val="1E4783"/>
                </a:solidFill>
                <a:latin typeface="Calibri"/>
                <a:ea typeface="Calibri"/>
                <a:cs typeface="Calibri"/>
                <a:sym typeface="Calibri"/>
              </a:rPr>
              <a:t>Describe and explain earthquake activity.</a:t>
            </a:r>
            <a:endParaRPr/>
          </a:p>
        </p:txBody>
      </p:sp>
      <p:sp>
        <p:nvSpPr>
          <p:cNvPr id="81" name="Google Shape;81;p4"/>
          <p:cNvSpPr txBox="1"/>
          <p:nvPr/>
        </p:nvSpPr>
        <p:spPr>
          <a:xfrm>
            <a:off x="431999" y="895455"/>
            <a:ext cx="10365987" cy="1671838"/>
          </a:xfrm>
          <a:prstGeom prst="rect">
            <a:avLst/>
          </a:prstGeom>
          <a:noFill/>
          <a:ln>
            <a:noFill/>
          </a:ln>
        </p:spPr>
        <p:txBody>
          <a:bodyPr anchorCtr="0" anchor="t" bIns="45700" lIns="91425" spcFirstLastPara="1" rIns="91425" wrap="square" tIns="45700">
            <a:noAutofit/>
          </a:bodyPr>
          <a:lstStyle/>
          <a:p>
            <a:pPr indent="-404813" lvl="0" marL="404813" marR="0" rtl="0" algn="l">
              <a:lnSpc>
                <a:spcPct val="102625"/>
              </a:lnSpc>
              <a:spcBef>
                <a:spcPts val="0"/>
              </a:spcBef>
              <a:spcAft>
                <a:spcPts val="0"/>
              </a:spcAft>
              <a:buNone/>
            </a:pPr>
            <a:r>
              <a:rPr b="1" i="0" lang="en-US" sz="2400" u="none" cap="none" strike="noStrike">
                <a:solidFill>
                  <a:srgbClr val="E84141"/>
                </a:solidFill>
                <a:latin typeface="Calibri"/>
                <a:ea typeface="Calibri"/>
                <a:cs typeface="Calibri"/>
                <a:sym typeface="Calibri"/>
              </a:rPr>
              <a:t>1. </a:t>
            </a:r>
            <a:r>
              <a:rPr b="0" i="0" lang="en-US" sz="2400" u="none" cap="none" strike="noStrike">
                <a:solidFill>
                  <a:srgbClr val="1E4783"/>
                </a:solidFill>
                <a:latin typeface="Calibri"/>
                <a:ea typeface="Calibri"/>
                <a:cs typeface="Calibri"/>
                <a:sym typeface="Calibri"/>
              </a:rPr>
              <a:t>An </a:t>
            </a:r>
            <a:r>
              <a:rPr b="1" i="0" lang="en-US" sz="2400" u="none" cap="none" strike="noStrike">
                <a:solidFill>
                  <a:srgbClr val="1E4783"/>
                </a:solidFill>
                <a:latin typeface="Calibri"/>
                <a:ea typeface="Calibri"/>
                <a:cs typeface="Calibri"/>
                <a:sym typeface="Calibri"/>
              </a:rPr>
              <a:t>earthquake</a:t>
            </a:r>
            <a:r>
              <a:rPr b="0" i="0" lang="en-US" sz="2400" u="none" cap="none" strike="noStrike">
                <a:solidFill>
                  <a:srgbClr val="1E4783"/>
                </a:solidFill>
                <a:latin typeface="Calibri"/>
                <a:ea typeface="Calibri"/>
                <a:cs typeface="Calibri"/>
                <a:sym typeface="Calibri"/>
              </a:rPr>
              <a:t> is a sudden shaking of the Earth’s crust. </a:t>
            </a:r>
            <a:endParaRPr/>
          </a:p>
          <a:p>
            <a:pPr indent="-404813" lvl="0" marL="404813" marR="0" rtl="0" algn="l">
              <a:lnSpc>
                <a:spcPct val="102625"/>
              </a:lnSpc>
              <a:spcBef>
                <a:spcPts val="1800"/>
              </a:spcBef>
              <a:spcAft>
                <a:spcPts val="0"/>
              </a:spcAft>
              <a:buNone/>
            </a:pPr>
            <a:r>
              <a:rPr b="1" i="0" lang="en-US" sz="2400" u="none" cap="none" strike="noStrike">
                <a:solidFill>
                  <a:srgbClr val="E84141"/>
                </a:solidFill>
                <a:latin typeface="Calibri"/>
                <a:ea typeface="Calibri"/>
                <a:cs typeface="Calibri"/>
                <a:sym typeface="Calibri"/>
              </a:rPr>
              <a:t>2. </a:t>
            </a:r>
            <a:r>
              <a:rPr b="0" i="0" lang="en-US" sz="2400" u="none" cap="none" strike="noStrike">
                <a:solidFill>
                  <a:srgbClr val="1E4783"/>
                </a:solidFill>
                <a:latin typeface="Calibri"/>
                <a:ea typeface="Calibri"/>
                <a:cs typeface="Calibri"/>
                <a:sym typeface="Calibri"/>
              </a:rPr>
              <a:t>Earthquakes are caused by two plates slipping past each other. </a:t>
            </a:r>
            <a:endParaRPr/>
          </a:p>
          <a:p>
            <a:pPr indent="-404813" lvl="0" marL="404813" marR="0" rtl="0" algn="l">
              <a:lnSpc>
                <a:spcPct val="102625"/>
              </a:lnSpc>
              <a:spcBef>
                <a:spcPts val="1800"/>
              </a:spcBef>
              <a:spcAft>
                <a:spcPts val="0"/>
              </a:spcAft>
              <a:buNone/>
            </a:pPr>
            <a:r>
              <a:rPr b="1" i="0" lang="en-US" sz="2400" u="none" cap="none" strike="noStrike">
                <a:solidFill>
                  <a:srgbClr val="E84141"/>
                </a:solidFill>
                <a:latin typeface="Calibri"/>
                <a:ea typeface="Calibri"/>
                <a:cs typeface="Calibri"/>
                <a:sym typeface="Calibri"/>
              </a:rPr>
              <a:t>3. </a:t>
            </a:r>
            <a:r>
              <a:rPr b="0" i="0" lang="en-US" sz="2400" u="none" cap="none" strike="noStrike">
                <a:solidFill>
                  <a:srgbClr val="1E4783"/>
                </a:solidFill>
                <a:latin typeface="Calibri"/>
                <a:ea typeface="Calibri"/>
                <a:cs typeface="Calibri"/>
                <a:sym typeface="Calibri"/>
              </a:rPr>
              <a:t>Earthquakes can cause huge damage to people and buildings.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id="82" name="Google Shape;82;p4"/>
          <p:cNvPicPr preferRelativeResize="0"/>
          <p:nvPr/>
        </p:nvPicPr>
        <p:blipFill rotWithShape="1">
          <a:blip r:embed="rId3">
            <a:alphaModFix/>
          </a:blip>
          <a:srcRect b="0" l="0" r="0" t="0"/>
          <a:stretch/>
        </p:blipFill>
        <p:spPr>
          <a:xfrm>
            <a:off x="5700811" y="2529535"/>
            <a:ext cx="5690412" cy="3201092"/>
          </a:xfrm>
          <a:prstGeom prst="rect">
            <a:avLst/>
          </a:prstGeom>
          <a:noFill/>
          <a:ln>
            <a:noFill/>
          </a:ln>
        </p:spPr>
      </p:pic>
      <p:sp>
        <p:nvSpPr>
          <p:cNvPr id="83" name="Google Shape;83;p4"/>
          <p:cNvSpPr txBox="1"/>
          <p:nvPr/>
        </p:nvSpPr>
        <p:spPr>
          <a:xfrm>
            <a:off x="431999" y="2635512"/>
            <a:ext cx="4966114" cy="16466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1E4783"/>
                </a:solidFill>
                <a:latin typeface="Calibri"/>
                <a:ea typeface="Calibri"/>
                <a:cs typeface="Calibri"/>
                <a:sym typeface="Calibri"/>
              </a:rPr>
              <a:t>Discuss with a classmate why the damage in the photograph occurred.</a:t>
            </a:r>
            <a:endParaRPr/>
          </a:p>
          <a:p>
            <a:pPr indent="0" lvl="0" marL="0" marR="0" rtl="0" algn="l">
              <a:spcBef>
                <a:spcPts val="600"/>
              </a:spcBef>
              <a:spcAft>
                <a:spcPts val="0"/>
              </a:spcAft>
              <a:buNone/>
            </a:pPr>
            <a:r>
              <a:rPr b="0" i="0" lang="en-US" sz="2400" u="none" cap="none" strike="noStrike">
                <a:solidFill>
                  <a:srgbClr val="1E4783"/>
                </a:solidFill>
                <a:latin typeface="Calibri"/>
                <a:ea typeface="Calibri"/>
                <a:cs typeface="Calibri"/>
                <a:sym typeface="Calibri"/>
              </a:rPr>
              <a:t>Discuss also why you think some buildings collapsed and others did not. </a:t>
            </a:r>
            <a:endParaRPr b="0" i="0" sz="2400" u="none" cap="none" strike="noStrike">
              <a:solidFill>
                <a:srgbClr val="1E4783"/>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nvSpPr>
        <p:spPr>
          <a:xfrm>
            <a:off x="1943846" y="2736382"/>
            <a:ext cx="7729617" cy="461665"/>
          </a:xfrm>
          <a:prstGeom prst="rect">
            <a:avLst/>
          </a:prstGeom>
          <a:solidFill>
            <a:srgbClr val="70228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Complete the CBA1 Warm-Up on page 29 of your Textbook.</a:t>
            </a:r>
            <a:endParaRPr b="1" sz="2400">
              <a:solidFill>
                <a:schemeClr val="lt1"/>
              </a:solidFill>
              <a:latin typeface="Calibri"/>
              <a:ea typeface="Calibri"/>
              <a:cs typeface="Calibri"/>
              <a:sym typeface="Calibri"/>
            </a:endParaRPr>
          </a:p>
        </p:txBody>
      </p:sp>
      <p:sp>
        <p:nvSpPr>
          <p:cNvPr id="346" name="Google Shape;346;p38"/>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52" name="Google Shape;352;p39"/>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3.5 on page 11 of your Skills Book.</a:t>
            </a:r>
            <a:endParaRPr/>
          </a:p>
        </p:txBody>
      </p:sp>
      <p:sp>
        <p:nvSpPr>
          <p:cNvPr id="353" name="Google Shape;353;p39"/>
          <p:cNvSpPr txBox="1"/>
          <p:nvPr/>
        </p:nvSpPr>
        <p:spPr>
          <a:xfrm>
            <a:off x="415636" y="397776"/>
            <a:ext cx="11776364" cy="678872"/>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3.5</a:t>
            </a:r>
            <a:r>
              <a:rPr b="1" i="0" lang="en-US" sz="3200">
                <a:solidFill>
                  <a:srgbClr val="1E4783"/>
                </a:solidFill>
                <a:latin typeface="Glory"/>
                <a:ea typeface="Glory"/>
                <a:cs typeface="Glory"/>
                <a:sym typeface="Glory"/>
              </a:rPr>
              <a:t> 	Describe short-term and long-term responses to earthquakes.</a:t>
            </a:r>
            <a:endParaRPr b="1" i="0" sz="4000">
              <a:solidFill>
                <a:srgbClr val="1E4783"/>
              </a:solidFill>
              <a:latin typeface="Glory"/>
              <a:ea typeface="Glory"/>
              <a:cs typeface="Glory"/>
              <a:sym typeface="Glor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nvSpPr>
        <p:spPr>
          <a:xfrm>
            <a:off x="431999" y="334948"/>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Assess your progress</a:t>
            </a:r>
            <a:endParaRPr/>
          </a:p>
        </p:txBody>
      </p:sp>
      <p:sp>
        <p:nvSpPr>
          <p:cNvPr id="359" name="Google Shape;359;p40"/>
          <p:cNvSpPr txBox="1"/>
          <p:nvPr/>
        </p:nvSpPr>
        <p:spPr>
          <a:xfrm>
            <a:off x="431999" y="1092622"/>
            <a:ext cx="9576295" cy="400110"/>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lt1">
                <a:alpha val="14901"/>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Go to page 12 of your Skills Book and assess your progress.</a:t>
            </a:r>
            <a:endParaRPr/>
          </a:p>
        </p:txBody>
      </p:sp>
      <p:sp>
        <p:nvSpPr>
          <p:cNvPr id="360" name="Google Shape;360;p40"/>
          <p:cNvSpPr txBox="1"/>
          <p:nvPr/>
        </p:nvSpPr>
        <p:spPr>
          <a:xfrm>
            <a:off x="432000" y="4788000"/>
            <a:ext cx="9576296" cy="707886"/>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accent4">
                <a:alpha val="37647"/>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Identify any gaps in your learning. Use the Rapid Revision on page 31 of your Textbook to jog your memory.</a:t>
            </a:r>
            <a:endParaRPr/>
          </a:p>
        </p:txBody>
      </p:sp>
      <p:sp>
        <p:nvSpPr>
          <p:cNvPr id="361" name="Google Shape;361;p40"/>
          <p:cNvSpPr txBox="1"/>
          <p:nvPr/>
        </p:nvSpPr>
        <p:spPr>
          <a:xfrm>
            <a:off x="431999" y="1632305"/>
            <a:ext cx="9440546" cy="4361715"/>
          </a:xfrm>
          <a:prstGeom prst="rect">
            <a:avLst/>
          </a:prstGeom>
          <a:noFill/>
          <a:ln>
            <a:noFill/>
          </a:ln>
        </p:spPr>
        <p:txBody>
          <a:bodyPr anchorCtr="0" anchor="t" bIns="45700" lIns="91425" spcFirstLastPara="1" rIns="91425" wrap="square" tIns="45700">
            <a:noAutofit/>
          </a:bodyPr>
          <a:lstStyle/>
          <a:p>
            <a:pPr indent="-719138" lvl="0" marL="719138" marR="0" rtl="0" algn="l">
              <a:spcBef>
                <a:spcPts val="0"/>
              </a:spcBef>
              <a:spcAft>
                <a:spcPts val="0"/>
              </a:spcAft>
              <a:buNone/>
            </a:pPr>
            <a:r>
              <a:rPr b="1" lang="en-US" sz="2400">
                <a:solidFill>
                  <a:srgbClr val="E84141"/>
                </a:solidFill>
                <a:latin typeface="Calibri"/>
                <a:ea typeface="Calibri"/>
                <a:cs typeface="Calibri"/>
                <a:sym typeface="Calibri"/>
              </a:rPr>
              <a:t>3.1 	</a:t>
            </a:r>
            <a:r>
              <a:rPr b="1" lang="en-US" sz="2400">
                <a:solidFill>
                  <a:srgbClr val="1E4783"/>
                </a:solidFill>
                <a:latin typeface="Calibri"/>
                <a:ea typeface="Calibri"/>
                <a:cs typeface="Calibri"/>
                <a:sym typeface="Calibri"/>
              </a:rPr>
              <a:t>Describe and explain earthquake activity.</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3.2 	</a:t>
            </a:r>
            <a:r>
              <a:rPr b="1" lang="en-US" sz="2400">
                <a:solidFill>
                  <a:srgbClr val="1E4783"/>
                </a:solidFill>
                <a:latin typeface="Calibri"/>
                <a:ea typeface="Calibri"/>
                <a:cs typeface="Calibri"/>
                <a:sym typeface="Calibri"/>
              </a:rPr>
              <a:t>Describe the distribution and measurement of earthquakes. </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3.3 	</a:t>
            </a:r>
            <a:r>
              <a:rPr b="1" lang="en-US" sz="2400">
                <a:solidFill>
                  <a:srgbClr val="1E4783"/>
                </a:solidFill>
                <a:latin typeface="Calibri"/>
                <a:ea typeface="Calibri"/>
                <a:cs typeface="Calibri"/>
                <a:sym typeface="Calibri"/>
              </a:rPr>
              <a:t>Compare two different earthquakes.</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3.4 	</a:t>
            </a:r>
            <a:r>
              <a:rPr b="1" lang="en-US" sz="2400">
                <a:solidFill>
                  <a:srgbClr val="1E4783"/>
                </a:solidFill>
                <a:latin typeface="Calibri"/>
                <a:ea typeface="Calibri"/>
                <a:cs typeface="Calibri"/>
                <a:sym typeface="Calibri"/>
              </a:rPr>
              <a:t>Describe the economic and social impact of earthquakes. </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3.5 	</a:t>
            </a:r>
            <a:r>
              <a:rPr b="1" lang="en-US" sz="2400">
                <a:solidFill>
                  <a:srgbClr val="1E4783"/>
                </a:solidFill>
                <a:latin typeface="Calibri"/>
                <a:ea typeface="Calibri"/>
                <a:cs typeface="Calibri"/>
                <a:sym typeface="Calibri"/>
              </a:rPr>
              <a:t>Describe short-term and long-term responses to earthquakes.	</a:t>
            </a:r>
            <a:endParaRPr sz="2400">
              <a:solidFill>
                <a:srgbClr val="1E478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nvSpPr>
        <p:spPr>
          <a:xfrm>
            <a:off x="431999" y="963819"/>
            <a:ext cx="5682568" cy="4081695"/>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i="0" lang="en-US" sz="2400" u="none" cap="none" strike="noStrike">
                <a:solidFill>
                  <a:srgbClr val="E84141"/>
                </a:solidFill>
                <a:latin typeface="Calibri"/>
                <a:ea typeface="Calibri"/>
                <a:cs typeface="Calibri"/>
                <a:sym typeface="Calibri"/>
              </a:rPr>
              <a:t>1.  </a:t>
            </a:r>
            <a:r>
              <a:rPr b="1" i="0" lang="en-US" sz="2400" u="none" cap="none" strike="noStrike">
                <a:solidFill>
                  <a:srgbClr val="1E4783"/>
                </a:solidFill>
                <a:latin typeface="Calibri"/>
                <a:ea typeface="Calibri"/>
                <a:cs typeface="Calibri"/>
                <a:sym typeface="Calibri"/>
              </a:rPr>
              <a:t>Fault lines </a:t>
            </a:r>
            <a:r>
              <a:rPr b="0" i="0" lang="en-US" sz="2400" u="none" cap="none" strike="noStrike">
                <a:solidFill>
                  <a:srgbClr val="1E4783"/>
                </a:solidFill>
                <a:latin typeface="Calibri"/>
                <a:ea typeface="Calibri"/>
                <a:cs typeface="Calibri"/>
                <a:sym typeface="Calibri"/>
              </a:rPr>
              <a:t>are long, deep cracks in the crust that separate different plates. As the plates move, they sometimes get stuck. Energy builds up, the plates slip suddenly and violently past each other. </a:t>
            </a:r>
            <a:endParaRPr/>
          </a:p>
          <a:p>
            <a:pPr indent="-404813" lvl="0" marL="404813" marR="0" rtl="0" algn="l">
              <a:lnSpc>
                <a:spcPct val="102625"/>
              </a:lnSpc>
              <a:spcBef>
                <a:spcPts val="1800"/>
              </a:spcBef>
              <a:spcAft>
                <a:spcPts val="0"/>
              </a:spcAft>
              <a:buNone/>
            </a:pPr>
            <a:r>
              <a:rPr b="1" i="0" lang="en-US" sz="2400" u="none" cap="none" strike="noStrike">
                <a:solidFill>
                  <a:srgbClr val="E84141"/>
                </a:solidFill>
                <a:latin typeface="Calibri"/>
                <a:ea typeface="Calibri"/>
                <a:cs typeface="Calibri"/>
                <a:sym typeface="Calibri"/>
              </a:rPr>
              <a:t>2.  </a:t>
            </a:r>
            <a:r>
              <a:rPr b="0" i="0" lang="en-US" sz="2400" u="none" cap="none" strike="noStrike">
                <a:solidFill>
                  <a:srgbClr val="1E4783"/>
                </a:solidFill>
                <a:latin typeface="Calibri"/>
                <a:ea typeface="Calibri"/>
                <a:cs typeface="Calibri"/>
                <a:sym typeface="Calibri"/>
              </a:rPr>
              <a:t>The point where the earthquake begins underground is called the </a:t>
            </a:r>
            <a:r>
              <a:rPr b="1" i="0" lang="en-US" sz="2400" u="none" cap="none" strike="noStrike">
                <a:solidFill>
                  <a:srgbClr val="1E4783"/>
                </a:solidFill>
                <a:latin typeface="Calibri"/>
                <a:ea typeface="Calibri"/>
                <a:cs typeface="Calibri"/>
                <a:sym typeface="Calibri"/>
              </a:rPr>
              <a:t>focus</a:t>
            </a:r>
            <a:r>
              <a:rPr b="0" i="0" lang="en-US" sz="2400" u="none" cap="none" strike="noStrike">
                <a:solidFill>
                  <a:srgbClr val="1E4783"/>
                </a:solidFill>
                <a:latin typeface="Calibri"/>
                <a:ea typeface="Calibri"/>
                <a:cs typeface="Calibri"/>
                <a:sym typeface="Calibri"/>
              </a:rPr>
              <a:t>.</a:t>
            </a:r>
            <a:endParaRPr/>
          </a:p>
          <a:p>
            <a:pPr indent="-404813" lvl="0" marL="404813" marR="0" rtl="0" algn="l">
              <a:lnSpc>
                <a:spcPct val="102625"/>
              </a:lnSpc>
              <a:spcBef>
                <a:spcPts val="1800"/>
              </a:spcBef>
              <a:spcAft>
                <a:spcPts val="0"/>
              </a:spcAft>
              <a:buNone/>
            </a:pPr>
            <a:r>
              <a:rPr b="1" i="0" lang="en-US" sz="2400" u="none" cap="none" strike="noStrike">
                <a:solidFill>
                  <a:srgbClr val="E84141"/>
                </a:solidFill>
                <a:latin typeface="Calibri"/>
                <a:ea typeface="Calibri"/>
                <a:cs typeface="Calibri"/>
                <a:sym typeface="Calibri"/>
              </a:rPr>
              <a:t>3.  </a:t>
            </a:r>
            <a:r>
              <a:rPr b="0" i="0" lang="en-US" sz="2400" u="none" cap="none" strike="noStrike">
                <a:solidFill>
                  <a:srgbClr val="1E4783"/>
                </a:solidFill>
                <a:latin typeface="Calibri"/>
                <a:ea typeface="Calibri"/>
                <a:cs typeface="Calibri"/>
                <a:sym typeface="Calibri"/>
              </a:rPr>
              <a:t>When this happens, </a:t>
            </a:r>
            <a:r>
              <a:rPr b="1" i="0" lang="en-US" sz="2400" u="none" cap="none" strike="noStrike">
                <a:solidFill>
                  <a:srgbClr val="1E4783"/>
                </a:solidFill>
                <a:latin typeface="Calibri"/>
                <a:ea typeface="Calibri"/>
                <a:cs typeface="Calibri"/>
                <a:sym typeface="Calibri"/>
              </a:rPr>
              <a:t>shockwaves</a:t>
            </a:r>
            <a:r>
              <a:rPr b="0" i="0" lang="en-US" sz="2400" u="none" cap="none" strike="noStrike">
                <a:solidFill>
                  <a:srgbClr val="1E4783"/>
                </a:solidFill>
                <a:latin typeface="Calibri"/>
                <a:ea typeface="Calibri"/>
                <a:cs typeface="Calibri"/>
                <a:sym typeface="Calibri"/>
              </a:rPr>
              <a:t> or </a:t>
            </a:r>
            <a:r>
              <a:rPr b="1" i="0" lang="en-US" sz="2400" u="none" cap="none" strike="noStrike">
                <a:solidFill>
                  <a:srgbClr val="1E4783"/>
                </a:solidFill>
                <a:latin typeface="Calibri"/>
                <a:ea typeface="Calibri"/>
                <a:cs typeface="Calibri"/>
                <a:sym typeface="Calibri"/>
              </a:rPr>
              <a:t>tremors</a:t>
            </a:r>
            <a:r>
              <a:rPr b="0" i="0" lang="en-US" sz="2400" u="none" cap="none" strike="noStrike">
                <a:solidFill>
                  <a:srgbClr val="1E4783"/>
                </a:solidFill>
                <a:latin typeface="Calibri"/>
                <a:ea typeface="Calibri"/>
                <a:cs typeface="Calibri"/>
                <a:sym typeface="Calibri"/>
              </a:rPr>
              <a:t> move through the Earth, shaking rocks as they go. This is an </a:t>
            </a:r>
            <a:r>
              <a:rPr b="1" i="0" lang="en-US" sz="2400" u="none" cap="none" strike="noStrike">
                <a:solidFill>
                  <a:srgbClr val="1E4783"/>
                </a:solidFill>
                <a:latin typeface="Calibri"/>
                <a:ea typeface="Calibri"/>
                <a:cs typeface="Calibri"/>
                <a:sym typeface="Calibri"/>
              </a:rPr>
              <a:t>earthquake</a:t>
            </a:r>
            <a:r>
              <a:rPr b="0" i="0" lang="en-US" sz="2400" u="none" cap="none" strike="noStrike">
                <a:solidFill>
                  <a:srgbClr val="1E4783"/>
                </a:solidFill>
                <a:latin typeface="Calibri"/>
                <a:ea typeface="Calibri"/>
                <a:cs typeface="Calibri"/>
                <a:sym typeface="Calibri"/>
              </a:rPr>
              <a:t>.</a:t>
            </a:r>
            <a:endParaRPr/>
          </a:p>
        </p:txBody>
      </p:sp>
      <p:pic>
        <p:nvPicPr>
          <p:cNvPr descr="A picture containing text, vector graphics&#10;&#10;Description automatically generated" id="89" name="Google Shape;89;p5"/>
          <p:cNvPicPr preferRelativeResize="0"/>
          <p:nvPr/>
        </p:nvPicPr>
        <p:blipFill rotWithShape="1">
          <a:blip r:embed="rId3">
            <a:alphaModFix/>
          </a:blip>
          <a:srcRect b="0" l="0" r="0" t="0"/>
          <a:stretch/>
        </p:blipFill>
        <p:spPr>
          <a:xfrm>
            <a:off x="6626332" y="1211916"/>
            <a:ext cx="4987656" cy="3833598"/>
          </a:xfrm>
          <a:prstGeom prst="rect">
            <a:avLst/>
          </a:prstGeom>
          <a:noFill/>
          <a:ln>
            <a:noFill/>
          </a:ln>
        </p:spPr>
      </p:pic>
      <p:sp>
        <p:nvSpPr>
          <p:cNvPr id="90" name="Google Shape;90;p5"/>
          <p:cNvSpPr txBox="1"/>
          <p:nvPr/>
        </p:nvSpPr>
        <p:spPr>
          <a:xfrm>
            <a:off x="431999" y="277354"/>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3.1 	</a:t>
            </a:r>
            <a:r>
              <a:rPr b="1" i="0" lang="en-US" sz="3200" u="none" cap="none" strike="noStrike">
                <a:solidFill>
                  <a:srgbClr val="1E4783"/>
                </a:solidFill>
                <a:latin typeface="Calibri"/>
                <a:ea typeface="Calibri"/>
                <a:cs typeface="Calibri"/>
                <a:sym typeface="Calibri"/>
              </a:rPr>
              <a:t>Describe and explain earthquake activity.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6"/>
          <p:cNvSpPr txBox="1"/>
          <p:nvPr/>
        </p:nvSpPr>
        <p:spPr>
          <a:xfrm>
            <a:off x="431999" y="1087867"/>
            <a:ext cx="5417525" cy="4081695"/>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2625"/>
              </a:lnSpc>
              <a:spcBef>
                <a:spcPts val="0"/>
              </a:spcBef>
              <a:spcAft>
                <a:spcPts val="0"/>
              </a:spcAft>
              <a:buNone/>
            </a:pPr>
            <a:r>
              <a:rPr b="1" i="0" lang="en-US" sz="2400" u="none" cap="none" strike="noStrike">
                <a:solidFill>
                  <a:srgbClr val="E84141"/>
                </a:solidFill>
                <a:latin typeface="Calibri"/>
                <a:ea typeface="Calibri"/>
                <a:cs typeface="Calibri"/>
                <a:sym typeface="Calibri"/>
              </a:rPr>
              <a:t>4.  </a:t>
            </a:r>
            <a:r>
              <a:rPr b="0" i="0" lang="en-US" sz="2400" u="none" cap="none" strike="noStrike">
                <a:solidFill>
                  <a:srgbClr val="1E4783"/>
                </a:solidFill>
                <a:latin typeface="Calibri"/>
                <a:ea typeface="Calibri"/>
                <a:cs typeface="Calibri"/>
                <a:sym typeface="Calibri"/>
              </a:rPr>
              <a:t>The </a:t>
            </a:r>
            <a:r>
              <a:rPr b="1" i="0" lang="en-US" sz="2400" u="none" cap="none" strike="noStrike">
                <a:solidFill>
                  <a:srgbClr val="1E4783"/>
                </a:solidFill>
                <a:latin typeface="Calibri"/>
                <a:ea typeface="Calibri"/>
                <a:cs typeface="Calibri"/>
                <a:sym typeface="Calibri"/>
              </a:rPr>
              <a:t>epicentre</a:t>
            </a:r>
            <a:r>
              <a:rPr b="0" i="0" lang="en-US" sz="2400" u="none" cap="none" strike="noStrike">
                <a:solidFill>
                  <a:srgbClr val="1E4783"/>
                </a:solidFill>
                <a:latin typeface="Calibri"/>
                <a:ea typeface="Calibri"/>
                <a:cs typeface="Calibri"/>
                <a:sym typeface="Calibri"/>
              </a:rPr>
              <a:t> is the point on the Earth’s surface directly above the focus.</a:t>
            </a:r>
            <a:endParaRPr/>
          </a:p>
          <a:p>
            <a:pPr indent="-404813" lvl="0" marL="404813" marR="0" rtl="0" algn="l">
              <a:lnSpc>
                <a:spcPct val="102625"/>
              </a:lnSpc>
              <a:spcBef>
                <a:spcPts val="1800"/>
              </a:spcBef>
              <a:spcAft>
                <a:spcPts val="0"/>
              </a:spcAft>
              <a:buNone/>
            </a:pPr>
            <a:r>
              <a:rPr b="1" i="0" lang="en-US" sz="2400" u="none" cap="none" strike="noStrike">
                <a:solidFill>
                  <a:srgbClr val="E84141"/>
                </a:solidFill>
                <a:latin typeface="Calibri"/>
                <a:ea typeface="Calibri"/>
                <a:cs typeface="Calibri"/>
                <a:sym typeface="Calibri"/>
              </a:rPr>
              <a:t>5.  </a:t>
            </a:r>
            <a:r>
              <a:rPr b="0" i="0" lang="en-US" sz="2400" u="none" cap="none" strike="noStrike">
                <a:solidFill>
                  <a:srgbClr val="1E4783"/>
                </a:solidFill>
                <a:latin typeface="Calibri"/>
                <a:ea typeface="Calibri"/>
                <a:cs typeface="Calibri"/>
                <a:sym typeface="Calibri"/>
              </a:rPr>
              <a:t>Tremors spread outwards from the epicentre. Often there are </a:t>
            </a:r>
            <a:r>
              <a:rPr b="1" i="0" lang="en-US" sz="2400" u="none" cap="none" strike="noStrike">
                <a:solidFill>
                  <a:srgbClr val="1E4783"/>
                </a:solidFill>
                <a:latin typeface="Calibri"/>
                <a:ea typeface="Calibri"/>
                <a:cs typeface="Calibri"/>
                <a:sym typeface="Calibri"/>
              </a:rPr>
              <a:t>aftershocks</a:t>
            </a:r>
            <a:r>
              <a:rPr b="0" i="0" lang="en-US" sz="2400" u="none" cap="none" strike="noStrike">
                <a:solidFill>
                  <a:srgbClr val="1E4783"/>
                </a:solidFill>
                <a:latin typeface="Calibri"/>
                <a:ea typeface="Calibri"/>
                <a:cs typeface="Calibri"/>
                <a:sym typeface="Calibri"/>
              </a:rPr>
              <a:t> that follow the main earthquake. These can often cause more damage as buildings are weakened. Places closest to the epicentre suffer more damage.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descr="A picture containing text, vector graphics&#10;&#10;Description automatically generated" id="96" name="Google Shape;96;p6"/>
          <p:cNvPicPr preferRelativeResize="0"/>
          <p:nvPr/>
        </p:nvPicPr>
        <p:blipFill rotWithShape="1">
          <a:blip r:embed="rId3">
            <a:alphaModFix/>
          </a:blip>
          <a:srcRect b="0" l="0" r="0" t="0"/>
          <a:stretch/>
        </p:blipFill>
        <p:spPr>
          <a:xfrm>
            <a:off x="6626332" y="1211916"/>
            <a:ext cx="4987656" cy="3833598"/>
          </a:xfrm>
          <a:prstGeom prst="rect">
            <a:avLst/>
          </a:prstGeom>
          <a:noFill/>
          <a:ln>
            <a:noFill/>
          </a:ln>
        </p:spPr>
      </p:pic>
      <p:sp>
        <p:nvSpPr>
          <p:cNvPr id="97" name="Google Shape;97;p6"/>
          <p:cNvSpPr txBox="1"/>
          <p:nvPr/>
        </p:nvSpPr>
        <p:spPr>
          <a:xfrm>
            <a:off x="431999" y="277354"/>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3.1 	</a:t>
            </a:r>
            <a:r>
              <a:rPr b="1" i="0" lang="en-US" sz="3200" u="none" cap="none" strike="noStrike">
                <a:solidFill>
                  <a:srgbClr val="1E4783"/>
                </a:solidFill>
                <a:latin typeface="Calibri"/>
                <a:ea typeface="Calibri"/>
                <a:cs typeface="Calibri"/>
                <a:sym typeface="Calibri"/>
              </a:rPr>
              <a:t>Describe and explain earthquake activity.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nvSpPr>
        <p:spPr>
          <a:xfrm>
            <a:off x="431999" y="927123"/>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u="none" cap="none" strike="noStrike">
                <a:solidFill>
                  <a:srgbClr val="1E4783"/>
                </a:solidFill>
                <a:latin typeface="Calibri"/>
                <a:ea typeface="Calibri"/>
                <a:cs typeface="Calibri"/>
                <a:sym typeface="Calibri"/>
              </a:rPr>
              <a:t>Tsunami</a:t>
            </a:r>
            <a:endParaRPr/>
          </a:p>
        </p:txBody>
      </p:sp>
      <p:sp>
        <p:nvSpPr>
          <p:cNvPr id="103" name="Google Shape;103;p7"/>
          <p:cNvSpPr txBox="1"/>
          <p:nvPr/>
        </p:nvSpPr>
        <p:spPr>
          <a:xfrm>
            <a:off x="431999" y="1559083"/>
            <a:ext cx="6242079" cy="3843130"/>
          </a:xfrm>
          <a:prstGeom prst="rect">
            <a:avLst/>
          </a:prstGeom>
          <a:noFill/>
          <a:ln>
            <a:noFill/>
          </a:ln>
        </p:spPr>
        <p:txBody>
          <a:bodyPr anchorCtr="0" anchor="t" bIns="45700" lIns="91425" spcFirstLastPara="1" rIns="91425" wrap="square" tIns="45700">
            <a:noAutofit/>
          </a:bodyPr>
          <a:lstStyle/>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If an earthquake occurs under the ocean, it can produce a </a:t>
            </a:r>
            <a:r>
              <a:rPr b="1" i="0" lang="en-US" sz="2400" u="none" cap="none" strike="noStrike">
                <a:solidFill>
                  <a:srgbClr val="1E4783"/>
                </a:solidFill>
                <a:latin typeface="Calibri"/>
                <a:ea typeface="Calibri"/>
                <a:cs typeface="Calibri"/>
                <a:sym typeface="Calibri"/>
              </a:rPr>
              <a:t>tsunami</a:t>
            </a:r>
            <a:r>
              <a:rPr b="0" i="0" lang="en-US" sz="2400" u="none" cap="none" strike="noStrike">
                <a:solidFill>
                  <a:srgbClr val="1E4783"/>
                </a:solidFill>
                <a:latin typeface="Calibri"/>
                <a:ea typeface="Calibri"/>
                <a:cs typeface="Calibri"/>
                <a:sym typeface="Calibri"/>
              </a:rPr>
              <a:t>. </a:t>
            </a:r>
            <a:endParaRPr/>
          </a:p>
          <a:p>
            <a:pPr indent="0" lvl="0" marL="0" marR="0" rtl="0" algn="l">
              <a:lnSpc>
                <a:spcPct val="102625"/>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A tsunami is a huge wave that moves quickly towards the shore. </a:t>
            </a:r>
            <a:endParaRPr/>
          </a:p>
          <a:p>
            <a:pPr indent="0" lvl="0" marL="0" marR="0" rtl="0" algn="l">
              <a:lnSpc>
                <a:spcPct val="102625"/>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Tsunami waves can be up to </a:t>
            </a:r>
            <a:r>
              <a:rPr b="1" i="0" lang="en-US" sz="2400" u="none" cap="none" strike="noStrike">
                <a:solidFill>
                  <a:srgbClr val="1E4783"/>
                </a:solidFill>
                <a:latin typeface="Calibri"/>
                <a:ea typeface="Calibri"/>
                <a:cs typeface="Calibri"/>
                <a:sym typeface="Calibri"/>
              </a:rPr>
              <a:t>40 m </a:t>
            </a:r>
            <a:r>
              <a:rPr b="0" i="0" lang="en-US" sz="2400" u="none" cap="none" strike="noStrike">
                <a:solidFill>
                  <a:srgbClr val="1E4783"/>
                </a:solidFill>
                <a:latin typeface="Calibri"/>
                <a:ea typeface="Calibri"/>
                <a:cs typeface="Calibri"/>
                <a:sym typeface="Calibri"/>
              </a:rPr>
              <a:t>in height.</a:t>
            </a:r>
            <a:endParaRPr/>
          </a:p>
          <a:p>
            <a:pPr indent="0" lvl="0" marL="0" marR="0" rtl="0" algn="l">
              <a:lnSpc>
                <a:spcPct val="102625"/>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It can cause major damage and loss of life. </a:t>
            </a:r>
            <a:endParaRPr/>
          </a:p>
          <a:p>
            <a:pPr indent="0" lvl="0" marL="0" marR="0" rtl="0" algn="l">
              <a:lnSpc>
                <a:spcPct val="102625"/>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Example: Japanese tsunami of 2011 killed  16,000 people. </a:t>
            </a:r>
            <a:endParaRPr/>
          </a:p>
        </p:txBody>
      </p:sp>
      <p:pic>
        <p:nvPicPr>
          <p:cNvPr id="104" name="Google Shape;104;p7"/>
          <p:cNvPicPr preferRelativeResize="0"/>
          <p:nvPr/>
        </p:nvPicPr>
        <p:blipFill rotWithShape="1">
          <a:blip r:embed="rId3">
            <a:alphaModFix/>
          </a:blip>
          <a:srcRect b="0" l="0" r="0" t="0"/>
          <a:stretch/>
        </p:blipFill>
        <p:spPr>
          <a:xfrm>
            <a:off x="6403795" y="1576892"/>
            <a:ext cx="5802499" cy="2778132"/>
          </a:xfrm>
          <a:prstGeom prst="rect">
            <a:avLst/>
          </a:prstGeom>
          <a:noFill/>
          <a:ln>
            <a:noFill/>
          </a:ln>
        </p:spPr>
      </p:pic>
      <p:sp>
        <p:nvSpPr>
          <p:cNvPr id="105" name="Google Shape;105;p7"/>
          <p:cNvSpPr txBox="1"/>
          <p:nvPr/>
        </p:nvSpPr>
        <p:spPr>
          <a:xfrm>
            <a:off x="431999" y="277354"/>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3.1 	</a:t>
            </a:r>
            <a:r>
              <a:rPr b="1" i="0" lang="en-US" sz="3200" u="none" cap="none" strike="noStrike">
                <a:solidFill>
                  <a:srgbClr val="1E4783"/>
                </a:solidFill>
                <a:latin typeface="Calibri"/>
                <a:ea typeface="Calibri"/>
                <a:cs typeface="Calibri"/>
                <a:sym typeface="Calibri"/>
              </a:rPr>
              <a:t>Describe and explain earthquake activity.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1" name="Google Shape;111;p8"/>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1E4783"/>
                </a:solidFill>
                <a:latin typeface="Calibri"/>
                <a:ea typeface="Calibri"/>
                <a:cs typeface="Calibri"/>
                <a:sym typeface="Calibri"/>
              </a:rPr>
              <a:t>Go to Section 3.1 on page 9 of your Skills Book.</a:t>
            </a:r>
            <a:endParaRPr/>
          </a:p>
        </p:txBody>
      </p:sp>
      <p:sp>
        <p:nvSpPr>
          <p:cNvPr id="112" name="Google Shape;112;p8"/>
          <p:cNvSpPr txBox="1"/>
          <p:nvPr/>
        </p:nvSpPr>
        <p:spPr>
          <a:xfrm>
            <a:off x="431999" y="277354"/>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u="none">
                <a:solidFill>
                  <a:srgbClr val="E84141"/>
                </a:solidFill>
                <a:latin typeface="Calibri"/>
                <a:ea typeface="Calibri"/>
                <a:cs typeface="Calibri"/>
                <a:sym typeface="Calibri"/>
              </a:rPr>
              <a:t>3.1 	</a:t>
            </a:r>
            <a:r>
              <a:rPr b="1" i="0" lang="en-US" sz="3200" u="none">
                <a:solidFill>
                  <a:srgbClr val="1E4783"/>
                </a:solidFill>
                <a:latin typeface="Calibri"/>
                <a:ea typeface="Calibri"/>
                <a:cs typeface="Calibri"/>
                <a:sym typeface="Calibri"/>
              </a:rPr>
              <a:t>Describe and explain earthquake activity.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nvSpPr>
        <p:spPr>
          <a:xfrm>
            <a:off x="431999" y="257604"/>
            <a:ext cx="11362435"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3F3153"/>
              </a:buClr>
              <a:buSzPts val="2560"/>
              <a:buFont typeface="Calibri"/>
              <a:buNone/>
            </a:pPr>
            <a:r>
              <a:rPr b="1" i="0" lang="en-US" sz="3200">
                <a:solidFill>
                  <a:srgbClr val="E84141"/>
                </a:solidFill>
                <a:latin typeface="Calibri"/>
                <a:ea typeface="Calibri"/>
                <a:cs typeface="Calibri"/>
                <a:sym typeface="Calibri"/>
              </a:rPr>
              <a:t>3.2 	</a:t>
            </a:r>
            <a:r>
              <a:rPr b="1" i="0" lang="en-US" sz="3200">
                <a:solidFill>
                  <a:srgbClr val="1E4783"/>
                </a:solidFill>
                <a:latin typeface="Calibri"/>
                <a:ea typeface="Calibri"/>
                <a:cs typeface="Calibri"/>
                <a:sym typeface="Calibri"/>
              </a:rPr>
              <a:t>Describe the distribution and measurement of earthquakes. </a:t>
            </a:r>
            <a:endParaRPr/>
          </a:p>
        </p:txBody>
      </p:sp>
      <p:sp>
        <p:nvSpPr>
          <p:cNvPr id="118" name="Google Shape;118;p9"/>
          <p:cNvSpPr txBox="1"/>
          <p:nvPr/>
        </p:nvSpPr>
        <p:spPr>
          <a:xfrm>
            <a:off x="370755" y="1041722"/>
            <a:ext cx="9440546" cy="1432537"/>
          </a:xfrm>
          <a:prstGeom prst="rect">
            <a:avLst/>
          </a:prstGeom>
          <a:noFill/>
          <a:ln>
            <a:noFill/>
          </a:ln>
        </p:spPr>
        <p:txBody>
          <a:bodyPr anchorCtr="0" anchor="t" bIns="45700" lIns="91425" spcFirstLastPara="1" rIns="91425" wrap="square" tIns="45700">
            <a:noAutofit/>
          </a:bodyPr>
          <a:lstStyle/>
          <a:p>
            <a:pPr indent="0" lvl="0" marL="0" marR="0" rtl="0" algn="l">
              <a:lnSpc>
                <a:spcPct val="102625"/>
              </a:lnSpc>
              <a:spcBef>
                <a:spcPts val="0"/>
              </a:spcBef>
              <a:spcAft>
                <a:spcPts val="0"/>
              </a:spcAft>
              <a:buNone/>
            </a:pPr>
            <a:r>
              <a:t/>
            </a:r>
            <a:endParaRPr sz="2400">
              <a:solidFill>
                <a:srgbClr val="1E4783"/>
              </a:solidFill>
              <a:latin typeface="Calibri"/>
              <a:ea typeface="Calibri"/>
              <a:cs typeface="Calibri"/>
              <a:sym typeface="Calibri"/>
            </a:endParaRPr>
          </a:p>
        </p:txBody>
      </p:sp>
      <p:sp>
        <p:nvSpPr>
          <p:cNvPr id="119" name="Google Shape;119;p9"/>
          <p:cNvSpPr txBox="1"/>
          <p:nvPr/>
        </p:nvSpPr>
        <p:spPr>
          <a:xfrm>
            <a:off x="432000" y="885684"/>
            <a:ext cx="3768939" cy="5376921"/>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1.  </a:t>
            </a:r>
            <a:r>
              <a:rPr lang="en-US" sz="2400">
                <a:solidFill>
                  <a:srgbClr val="1E4783"/>
                </a:solidFill>
                <a:latin typeface="Calibri"/>
                <a:ea typeface="Calibri"/>
                <a:cs typeface="Calibri"/>
                <a:sym typeface="Calibri"/>
              </a:rPr>
              <a:t>Earthquakes occur at all</a:t>
            </a:r>
            <a:endParaRPr/>
          </a:p>
          <a:p>
            <a:pPr indent="0" lvl="0" marL="0" marR="0" rtl="0" algn="l">
              <a:lnSpc>
                <a:spcPct val="102625"/>
              </a:lnSpc>
              <a:spcBef>
                <a:spcPts val="0"/>
              </a:spcBef>
              <a:spcAft>
                <a:spcPts val="0"/>
              </a:spcAft>
              <a:buNone/>
            </a:pPr>
            <a:r>
              <a:rPr lang="en-US" sz="2400">
                <a:solidFill>
                  <a:srgbClr val="1E4783"/>
                </a:solidFill>
                <a:latin typeface="Calibri"/>
                <a:ea typeface="Calibri"/>
                <a:cs typeface="Calibri"/>
                <a:sym typeface="Calibri"/>
              </a:rPr>
              <a:t>      three types of </a:t>
            </a:r>
            <a:r>
              <a:rPr b="1" lang="en-US" sz="2400">
                <a:solidFill>
                  <a:srgbClr val="1E4783"/>
                </a:solidFill>
                <a:latin typeface="Calibri"/>
                <a:ea typeface="Calibri"/>
                <a:cs typeface="Calibri"/>
                <a:sym typeface="Calibri"/>
              </a:rPr>
              <a:t>plate</a:t>
            </a:r>
            <a:endParaRPr/>
          </a:p>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      boundaries</a:t>
            </a:r>
            <a:r>
              <a:rPr lang="en-US" sz="2400">
                <a:solidFill>
                  <a:srgbClr val="1E4783"/>
                </a:solidFill>
                <a:latin typeface="Calibri"/>
                <a:ea typeface="Calibri"/>
                <a:cs typeface="Calibri"/>
                <a:sym typeface="Calibri"/>
              </a:rPr>
              <a:t>:</a:t>
            </a:r>
            <a:endParaRPr/>
          </a:p>
          <a:p>
            <a:pPr indent="-358775" lvl="2" marL="806450" marR="0" rtl="0" algn="l">
              <a:lnSpc>
                <a:spcPct val="102625"/>
              </a:lnSpc>
              <a:spcBef>
                <a:spcPts val="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Constructive</a:t>
            </a:r>
            <a:endParaRPr/>
          </a:p>
          <a:p>
            <a:pPr indent="-358775" lvl="2" marL="806450" marR="0" rtl="0" algn="l">
              <a:lnSpc>
                <a:spcPct val="102625"/>
              </a:lnSpc>
              <a:spcBef>
                <a:spcPts val="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Destructive</a:t>
            </a:r>
            <a:endParaRPr/>
          </a:p>
          <a:p>
            <a:pPr indent="-358775" lvl="2" marL="806450" marR="0" rtl="0" algn="l">
              <a:lnSpc>
                <a:spcPct val="102625"/>
              </a:lnSpc>
              <a:spcBef>
                <a:spcPts val="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Conservative</a:t>
            </a:r>
            <a:endParaRPr/>
          </a:p>
          <a:p>
            <a:pPr indent="-404813" lvl="0" marL="404813" marR="0" rtl="0" algn="l">
              <a:lnSpc>
                <a:spcPct val="102625"/>
              </a:lnSpc>
              <a:spcBef>
                <a:spcPts val="0"/>
              </a:spcBef>
              <a:spcAft>
                <a:spcPts val="0"/>
              </a:spcAft>
              <a:buNone/>
            </a:pPr>
            <a:r>
              <a:t/>
            </a:r>
            <a:endParaRPr b="1" sz="2400">
              <a:solidFill>
                <a:srgbClr val="E84141"/>
              </a:solidFill>
              <a:latin typeface="Calibri"/>
              <a:ea typeface="Calibri"/>
              <a:cs typeface="Calibri"/>
              <a:sym typeface="Calibri"/>
            </a:endParaRPr>
          </a:p>
          <a:p>
            <a:pPr indent="-404813" lvl="0" marL="404813" marR="0" rtl="0" algn="l">
              <a:lnSpc>
                <a:spcPct val="102625"/>
              </a:lnSpc>
              <a:spcBef>
                <a:spcPts val="600"/>
              </a:spcBef>
              <a:spcAft>
                <a:spcPts val="0"/>
              </a:spcAft>
              <a:buNone/>
            </a:pPr>
            <a:r>
              <a:rPr b="1" lang="en-US" sz="2400">
                <a:solidFill>
                  <a:srgbClr val="E84141"/>
                </a:solidFill>
                <a:latin typeface="Calibri"/>
                <a:ea typeface="Calibri"/>
                <a:cs typeface="Calibri"/>
                <a:sym typeface="Calibri"/>
              </a:rPr>
              <a:t>2.  </a:t>
            </a:r>
            <a:r>
              <a:rPr lang="en-US" sz="2400">
                <a:solidFill>
                  <a:srgbClr val="1E4783"/>
                </a:solidFill>
                <a:latin typeface="Calibri"/>
                <a:ea typeface="Calibri"/>
                <a:cs typeface="Calibri"/>
                <a:sym typeface="Calibri"/>
              </a:rPr>
              <a:t>One of the most famous fault lines in the world is the </a:t>
            </a:r>
            <a:r>
              <a:rPr b="1" lang="en-US" sz="2400">
                <a:solidFill>
                  <a:srgbClr val="1E4783"/>
                </a:solidFill>
                <a:latin typeface="Calibri"/>
                <a:ea typeface="Calibri"/>
                <a:cs typeface="Calibri"/>
                <a:sym typeface="Calibri"/>
              </a:rPr>
              <a:t>San Andreas Fault</a:t>
            </a:r>
            <a:r>
              <a:rPr lang="en-US" sz="2400">
                <a:solidFill>
                  <a:srgbClr val="1E4783"/>
                </a:solidFill>
                <a:latin typeface="Calibri"/>
                <a:ea typeface="Calibri"/>
                <a:cs typeface="Calibri"/>
                <a:sym typeface="Calibri"/>
              </a:rPr>
              <a:t>, California, USA. It is the boundary between the Pacific and American plates and runs for   1,300 km.</a:t>
            </a:r>
            <a:endParaRPr/>
          </a:p>
          <a:p>
            <a:pPr indent="-566738" lvl="0" marL="719138" marR="0" rtl="0" algn="l">
              <a:lnSpc>
                <a:spcPct val="102625"/>
              </a:lnSpc>
              <a:spcBef>
                <a:spcPts val="600"/>
              </a:spcBef>
              <a:spcAft>
                <a:spcPts val="0"/>
              </a:spcAft>
              <a:buClr>
                <a:srgbClr val="E84141"/>
              </a:buClr>
              <a:buSzPts val="2400"/>
              <a:buFont typeface="Arial"/>
              <a:buNone/>
            </a:pPr>
            <a:r>
              <a:t/>
            </a:r>
            <a:endParaRPr sz="2400">
              <a:solidFill>
                <a:srgbClr val="1E4783"/>
              </a:solidFill>
              <a:latin typeface="Calibri"/>
              <a:ea typeface="Calibri"/>
              <a:cs typeface="Calibri"/>
              <a:sym typeface="Calibri"/>
            </a:endParaRPr>
          </a:p>
        </p:txBody>
      </p:sp>
      <p:pic>
        <p:nvPicPr>
          <p:cNvPr id="120" name="Google Shape;120;p9"/>
          <p:cNvPicPr preferRelativeResize="0"/>
          <p:nvPr/>
        </p:nvPicPr>
        <p:blipFill rotWithShape="1">
          <a:blip r:embed="rId3">
            <a:alphaModFix/>
          </a:blip>
          <a:srcRect b="1311" l="0" r="0" t="3546"/>
          <a:stretch/>
        </p:blipFill>
        <p:spPr>
          <a:xfrm>
            <a:off x="4427620" y="1041723"/>
            <a:ext cx="7393625" cy="41881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2021-10-04T12:15:27Z</dcterms:created>
  <dc:creator>Joe O'Keeffe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0x01010027F1A6EEC15CF140B7B25E5E96887263</vt:lpwstr>
  </property>
  <property fmtid="{D5CDD505-2E9C-101B-9397-08002B2CF9AE}" pid="3" name="MediaServiceImageTags">
    <vt:lpwstr/>
  </property>
</Properties>
</file>